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12192000"/>
  <p:notesSz cx="6858000" cy="9144000"/>
  <p:embeddedFontLst>
    <p:embeddedFont>
      <p:font typeface="Play"/>
      <p:regular r:id="rId55"/>
      <p:bold r:id="rId56"/>
    </p:embeddedFont>
    <p:embeddedFont>
      <p:font typeface="Poppins"/>
      <p:regular r:id="rId57"/>
      <p:bold r:id="rId58"/>
      <p:italic r:id="rId59"/>
      <p:boldItalic r:id="rId60"/>
    </p:embeddedFont>
    <p:embeddedFont>
      <p:font typeface="Source Code Pro"/>
      <p:regular r:id="rId61"/>
      <p:bold r:id="rId62"/>
      <p:italic r:id="rId63"/>
      <p:boldItalic r:id="rId64"/>
    </p:embeddedFont>
    <p:embeddedFont>
      <p:font typeface="Merriweather"/>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hL4Ip93NsE+nXL0+FgFhOTlxL8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ourceCodePro-bold.fntdata"/><Relationship Id="rId61" Type="http://schemas.openxmlformats.org/officeDocument/2006/relationships/font" Target="fonts/SourceCodePro-regular.fntdata"/><Relationship Id="rId20" Type="http://schemas.openxmlformats.org/officeDocument/2006/relationships/slide" Target="slides/slide16.xml"/><Relationship Id="rId64" Type="http://schemas.openxmlformats.org/officeDocument/2006/relationships/font" Target="fonts/SourceCodePro-boldItalic.fntdata"/><Relationship Id="rId63" Type="http://schemas.openxmlformats.org/officeDocument/2006/relationships/font" Target="fonts/SourceCodePro-italic.fntdata"/><Relationship Id="rId22" Type="http://schemas.openxmlformats.org/officeDocument/2006/relationships/slide" Target="slides/slide18.xml"/><Relationship Id="rId66" Type="http://schemas.openxmlformats.org/officeDocument/2006/relationships/font" Target="fonts/Merriweather-bold.fntdata"/><Relationship Id="rId21" Type="http://schemas.openxmlformats.org/officeDocument/2006/relationships/slide" Target="slides/slide17.xml"/><Relationship Id="rId65" Type="http://schemas.openxmlformats.org/officeDocument/2006/relationships/font" Target="fonts/Merriweather-regular.fntdata"/><Relationship Id="rId24" Type="http://schemas.openxmlformats.org/officeDocument/2006/relationships/slide" Target="slides/slide20.xml"/><Relationship Id="rId68" Type="http://schemas.openxmlformats.org/officeDocument/2006/relationships/font" Target="fonts/Merriweather-boldItalic.fntdata"/><Relationship Id="rId23" Type="http://schemas.openxmlformats.org/officeDocument/2006/relationships/slide" Target="slides/slide19.xml"/><Relationship Id="rId67" Type="http://schemas.openxmlformats.org/officeDocument/2006/relationships/font" Target="fonts/Merriweather-italic.fntdata"/><Relationship Id="rId60" Type="http://schemas.openxmlformats.org/officeDocument/2006/relationships/font" Target="fonts/Poppins-boldItalic.fntdata"/><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lay-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Poppins-regular.fntdata"/><Relationship Id="rId12" Type="http://schemas.openxmlformats.org/officeDocument/2006/relationships/slide" Target="slides/slide8.xml"/><Relationship Id="rId56" Type="http://schemas.openxmlformats.org/officeDocument/2006/relationships/font" Target="fonts/Play-bold.fntdata"/><Relationship Id="rId15" Type="http://schemas.openxmlformats.org/officeDocument/2006/relationships/slide" Target="slides/slide11.xml"/><Relationship Id="rId59" Type="http://schemas.openxmlformats.org/officeDocument/2006/relationships/font" Target="fonts/Poppins-italic.fntdata"/><Relationship Id="rId14" Type="http://schemas.openxmlformats.org/officeDocument/2006/relationships/slide" Target="slides/slide10.xml"/><Relationship Id="rId58" Type="http://schemas.openxmlformats.org/officeDocument/2006/relationships/font" Target="fonts/Poppi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6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1"/>
          <p:cNvSpPr/>
          <p:nvPr>
            <p:ph idx="2" type="pic"/>
          </p:nvPr>
        </p:nvSpPr>
        <p:spPr>
          <a:xfrm>
            <a:off x="5183188" y="987425"/>
            <a:ext cx="6172200" cy="4873625"/>
          </a:xfrm>
          <a:prstGeom prst="rect">
            <a:avLst/>
          </a:prstGeom>
          <a:noFill/>
          <a:ln>
            <a:noFill/>
          </a:ln>
        </p:spPr>
      </p:sp>
      <p:sp>
        <p:nvSpPr>
          <p:cNvPr id="64" name="Google Shape;64;p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Brazilian-Institute-of-Robotics/i2c_device_ros" TargetMode="External"/><Relationship Id="rId4" Type="http://schemas.openxmlformats.org/officeDocument/2006/relationships/hyperlink" Target="https://github.com/Brazilian-Institute-of-Robotics/i2c_device_ros.git" TargetMode="External"/><Relationship Id="rId5" Type="http://schemas.openxmlformats.org/officeDocument/2006/relationships/hyperlink" Target="https://github.com/Brazilian-Institute-of-Robotics/mpu6050_driver.g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Brazilian-Institute-of-Robotics/mpu6050_driver/blob/master/config/mpu_settings.ya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Brazilian-Institute-of-Robotics/mpu6050_driver/blob/master/config/mpu_settings.yaml" TargetMode="External"/><Relationship Id="rId4" Type="http://schemas.openxmlformats.org/officeDocument/2006/relationships/hyperlink" Target="https://github.com/Brazilian-Institute-of-Robotics/mpu6050_driver/blob/master/launch/mpu6050_calibration.launch" TargetMode="External"/><Relationship Id="rId5" Type="http://schemas.openxmlformats.org/officeDocument/2006/relationships/hyperlink" Target="https://github.com/Brazilian-Institute-of-Robotics/mpu6050_driver/blob/master/launch/mpu6050_driver.launch" TargetMode="External"/><Relationship Id="rId6" Type="http://schemas.openxmlformats.org/officeDocument/2006/relationships/hyperlink" Target="http://docs.ros.org/api/sensor_msgs/html/msg/Imu.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42.png"/><Relationship Id="rId7" Type="http://schemas.openxmlformats.org/officeDocument/2006/relationships/image" Target="../media/image2.png"/><Relationship Id="rId8"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utomaticaddison.com/how-to-publish-wheel-encoder-tick-data-using-ros-and-arduin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jp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utomaticaddison.com/sensor-fusion-using-the-ros-robot-pose-ekf-packag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ubuntu.com/tutorials/how-to-install-ubuntu-on-your-raspberry-pi#1-overview"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youtube.com/watch?v=XyGZpgFQKAo" TargetMode="External"/><Relationship Id="rId4" Type="http://schemas.openxmlformats.org/officeDocument/2006/relationships/hyperlink" Target="https://github.com/Slamtec/rplidar_ro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automaticaddison.com/how-to-set-up-the-ros-navigation-stack-on-a-robo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wiki.ros.org/navigation/Tutorials/RobotSetup"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srituhobby.com/ir-infrared-speed-sensor-with-arduino-how-does-work-ir-speed-sensor/#google_vignette" TargetMode="External"/><Relationship Id="rId10" Type="http://schemas.openxmlformats.org/officeDocument/2006/relationships/hyperlink" Target="https://electropeak.com/learn/interfacing-photoelectric-encoder-speed-sensor-with-arduino/#google_vignette" TargetMode="External"/><Relationship Id="rId13" Type="http://schemas.openxmlformats.org/officeDocument/2006/relationships/hyperlink" Target="https://get-help.theconstruct.ai/t/convert-encoder-data-to-nav-msgs-odometery/24405/4" TargetMode="External"/><Relationship Id="rId12" Type="http://schemas.openxmlformats.org/officeDocument/2006/relationships/hyperlink" Target="https://automaticaddison.com/how-to-publish-wheel-encoder-tick-data-using-ros-and-arduino/"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automaticaddison.com/how-to-set-up-the-ros-navigation-stack-on-a-robot/" TargetMode="External"/><Relationship Id="rId4" Type="http://schemas.openxmlformats.org/officeDocument/2006/relationships/hyperlink" Target="https://www.hackster.io/ryanchan/how-to-use-the-l298n-motor-driver-b124c5" TargetMode="External"/><Relationship Id="rId9" Type="http://schemas.openxmlformats.org/officeDocument/2006/relationships/hyperlink" Target="https://androminarobot-english.blogspot.com/2017/03/encoder-and-arduinotutorial-about-ir.html" TargetMode="External"/><Relationship Id="rId15" Type="http://schemas.openxmlformats.org/officeDocument/2006/relationships/hyperlink" Target="https://www.youtube.com/watch?v=XyGZpgFQKAo" TargetMode="External"/><Relationship Id="rId14" Type="http://schemas.openxmlformats.org/officeDocument/2006/relationships/hyperlink" Target="https://answers.ros.org/question/326434/how-to-compute-odometry-from-encoder-ticks/" TargetMode="External"/><Relationship Id="rId5" Type="http://schemas.openxmlformats.org/officeDocument/2006/relationships/hyperlink" Target="https://www.youtube.com/watch?v=Pqs-3GgWW3s" TargetMode="External"/><Relationship Id="rId6" Type="http://schemas.openxmlformats.org/officeDocument/2006/relationships/hyperlink" Target="https://atadiat.com/en/e-rosserial-arduino-introduction/" TargetMode="External"/><Relationship Id="rId7" Type="http://schemas.openxmlformats.org/officeDocument/2006/relationships/hyperlink" Target="https://github.com/Brazilian-Institute-of-Robotics/mpu6050_driver/tree/master" TargetMode="External"/><Relationship Id="rId8" Type="http://schemas.openxmlformats.org/officeDocument/2006/relationships/hyperlink" Target="http://rwx.io/posts/i2c-mpu-605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utomaticaddison.com/how-to-set-up-the-ros-navigation-stack-on-a-robot/#Base_Controller" TargetMode="External"/><Relationship Id="rId4" Type="http://schemas.openxmlformats.org/officeDocument/2006/relationships/hyperlink" Target="https://automaticaddison.com/how-to-control-a-robots-velocity-remotely-using-ros/" TargetMode="External"/><Relationship Id="rId5" Type="http://schemas.openxmlformats.org/officeDocument/2006/relationships/hyperlink" Target="https://automaticaddison.com/how-to-publish-wheel-odometry-information-over-ros/" TargetMode="External"/><Relationship Id="rId6" Type="http://schemas.openxmlformats.org/officeDocument/2006/relationships/hyperlink" Target="https://automaticaddison.com/how-to-publish-wheel-encoder-tick-data-using-ros-and-arduino/" TargetMode="External"/><Relationship Id="rId7" Type="http://schemas.openxmlformats.org/officeDocument/2006/relationships/hyperlink" Target="https://wiki.ros.org/robot_pose_ek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ithub.com/mariam1378/Autonomous-mobile-robot/tree/ma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
          <p:cNvSpPr txBox="1"/>
          <p:nvPr>
            <p:ph type="ctrTitle"/>
          </p:nvPr>
        </p:nvSpPr>
        <p:spPr>
          <a:xfrm>
            <a:off x="838200" y="1122362"/>
            <a:ext cx="6281928" cy="41354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Play"/>
              <a:buNone/>
            </a:pPr>
            <a:r>
              <a:rPr lang="en-US" sz="6600"/>
              <a:t>Autonomous vehicle setup</a:t>
            </a:r>
            <a:endParaRPr/>
          </a:p>
        </p:txBody>
      </p:sp>
      <p:sp>
        <p:nvSpPr>
          <p:cNvPr id="86" name="Google Shape;86;p1"/>
          <p:cNvSpPr/>
          <p:nvPr/>
        </p:nvSpPr>
        <p:spPr>
          <a:xfrm>
            <a:off x="7706139" y="1031284"/>
            <a:ext cx="3647661" cy="4436126"/>
          </a:xfrm>
          <a:custGeom>
            <a:rect b="b" l="l" r="r" t="t"/>
            <a:pathLst>
              <a:path extrusionOk="0" fill="none" h="4436126" w="3647661">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extrusionOk="0" h="4436126" w="3647661">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cap="flat" cmpd="sng" w="571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7" name="Google Shape;87;p1"/>
          <p:cNvSpPr txBox="1"/>
          <p:nvPr>
            <p:ph idx="1" type="subTitle"/>
          </p:nvPr>
        </p:nvSpPr>
        <p:spPr>
          <a:xfrm>
            <a:off x="7928114" y="1232452"/>
            <a:ext cx="3200400" cy="385091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None/>
            </a:pPr>
            <a:r>
              <a:rPr lang="en-US">
                <a:solidFill>
                  <a:srgbClr val="FFFFFF"/>
                </a:solidFill>
              </a:rPr>
              <a:t>Mariam Hussien</a:t>
            </a:r>
            <a:endParaRPr/>
          </a:p>
        </p:txBody>
      </p:sp>
      <p:sp>
        <p:nvSpPr>
          <p:cNvPr id="88" name="Google Shape;88;p1"/>
          <p:cNvSpPr/>
          <p:nvPr/>
        </p:nvSpPr>
        <p:spPr>
          <a:xfrm>
            <a:off x="838199" y="5439978"/>
            <a:ext cx="6281928" cy="18288"/>
          </a:xfrm>
          <a:custGeom>
            <a:rect b="b" l="l" r="r" t="t"/>
            <a:pathLst>
              <a:path extrusionOk="0" fill="none" h="18288" w="6281928">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extrusionOk="0" h="18288" w="6281928">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9" name="Google Shape;89;p1"/>
          <p:cNvPicPr preferRelativeResize="0"/>
          <p:nvPr/>
        </p:nvPicPr>
        <p:blipFill rotWithShape="1">
          <a:blip r:embed="rId3">
            <a:alphaModFix/>
          </a:blip>
          <a:srcRect b="41087" l="6033" r="16815" t="14240"/>
          <a:stretch/>
        </p:blipFill>
        <p:spPr>
          <a:xfrm>
            <a:off x="8337824" y="1232452"/>
            <a:ext cx="2380979" cy="30634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100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1000"/>
                                        <p:tgtEl>
                                          <p:spTgt spid="8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Testing publisher node</a:t>
            </a:r>
            <a:endParaRPr/>
          </a:p>
        </p:txBody>
      </p:sp>
      <p:sp>
        <p:nvSpPr>
          <p:cNvPr id="166" name="Google Shape;166;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 can test with the examples from ros_lib first </a:t>
            </a:r>
            <a:endParaRPr/>
          </a:p>
          <a:p>
            <a:pPr indent="-228600" lvl="0" marL="228600" rtl="0" algn="l">
              <a:lnSpc>
                <a:spcPct val="90000"/>
              </a:lnSpc>
              <a:spcBef>
                <a:spcPts val="1000"/>
              </a:spcBef>
              <a:spcAft>
                <a:spcPts val="0"/>
              </a:spcAft>
              <a:buClr>
                <a:srgbClr val="2C2F34"/>
              </a:buClr>
              <a:buSzPts val="2800"/>
              <a:buChar char="•"/>
            </a:pPr>
            <a:r>
              <a:rPr b="0" i="0" lang="en-US">
                <a:solidFill>
                  <a:srgbClr val="2C2F34"/>
                </a:solidFill>
                <a:highlight>
                  <a:srgbClr val="FFFFFF"/>
                </a:highlight>
                <a:latin typeface="Arial"/>
                <a:ea typeface="Arial"/>
                <a:cs typeface="Arial"/>
                <a:sym typeface="Arial"/>
              </a:rPr>
              <a:t>To run rosserial client that passes the messages from Arduino to ROS</a:t>
            </a:r>
            <a:endParaRPr/>
          </a:p>
          <a:p>
            <a:pPr indent="-228600" lvl="1" marL="685800" rtl="0" algn="l">
              <a:lnSpc>
                <a:spcPct val="90000"/>
              </a:lnSpc>
              <a:spcBef>
                <a:spcPts val="500"/>
              </a:spcBef>
              <a:spcAft>
                <a:spcPts val="0"/>
              </a:spcAft>
              <a:buClr>
                <a:srgbClr val="000000"/>
              </a:buClr>
              <a:buSzPts val="2400"/>
              <a:buChar char="•"/>
            </a:pPr>
            <a:r>
              <a:rPr b="0" i="0" lang="en-US">
                <a:solidFill>
                  <a:srgbClr val="000000"/>
                </a:solidFill>
                <a:highlight>
                  <a:srgbClr val="FFFFFF"/>
                </a:highlight>
                <a:latin typeface="Arial"/>
                <a:ea typeface="Arial"/>
                <a:cs typeface="Arial"/>
                <a:sym typeface="Arial"/>
              </a:rPr>
              <a:t>rosrun rosserial_python serial_node.py /dev/ttyUSB</a:t>
            </a:r>
            <a:endParaRPr b="0" i="0">
              <a:solidFill>
                <a:srgbClr val="AAAAAA"/>
              </a:solidFill>
              <a:highlight>
                <a:srgbClr val="FFFFFF"/>
              </a:highlight>
              <a:latin typeface="Source Code Pro"/>
              <a:ea typeface="Source Code Pro"/>
              <a:cs typeface="Source Code Pro"/>
              <a:sym typeface="Source Code Pro"/>
            </a:endParaRPr>
          </a:p>
          <a:p>
            <a:pPr indent="0" lvl="0" marL="0" rtl="0" algn="l">
              <a:lnSpc>
                <a:spcPct val="90000"/>
              </a:lnSpc>
              <a:spcBef>
                <a:spcPts val="1000"/>
              </a:spcBef>
              <a:spcAft>
                <a:spcPts val="0"/>
              </a:spcAft>
              <a:buClr>
                <a:schemeClr val="dk1"/>
              </a:buClr>
              <a:buSzPts val="2800"/>
              <a:buNone/>
            </a:pPr>
            <a:r>
              <a:t/>
            </a:r>
            <a:endParaRPr/>
          </a:p>
        </p:txBody>
      </p:sp>
      <p:pic>
        <p:nvPicPr>
          <p:cNvPr id="167" name="Google Shape;167;p10"/>
          <p:cNvPicPr preferRelativeResize="0"/>
          <p:nvPr/>
        </p:nvPicPr>
        <p:blipFill rotWithShape="1">
          <a:blip r:embed="rId3">
            <a:alphaModFix/>
          </a:blip>
          <a:srcRect b="0" l="0" r="0" t="0"/>
          <a:stretch/>
        </p:blipFill>
        <p:spPr>
          <a:xfrm>
            <a:off x="2891074" y="3598468"/>
            <a:ext cx="6409852" cy="3259532"/>
          </a:xfrm>
          <a:prstGeom prst="rect">
            <a:avLst/>
          </a:prstGeom>
          <a:noFill/>
          <a:ln>
            <a:noFill/>
          </a:ln>
        </p:spPr>
      </p:pic>
      <p:pic>
        <p:nvPicPr>
          <p:cNvPr id="168" name="Google Shape;168;p10"/>
          <p:cNvPicPr preferRelativeResize="0"/>
          <p:nvPr/>
        </p:nvPicPr>
        <p:blipFill rotWithShape="1">
          <a:blip r:embed="rId4">
            <a:alphaModFix/>
          </a:blip>
          <a:srcRect b="0" l="0" r="0" t="0"/>
          <a:stretch/>
        </p:blipFill>
        <p:spPr>
          <a:xfrm>
            <a:off x="593642" y="1278055"/>
            <a:ext cx="5679338" cy="3200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1"/>
          <p:cNvSpPr txBox="1"/>
          <p:nvPr>
            <p:ph type="title"/>
          </p:nvPr>
        </p:nvSpPr>
        <p:spPr>
          <a:xfrm>
            <a:off x="488376" y="211393"/>
            <a:ext cx="7057890" cy="12044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Motor code for rosserial</a:t>
            </a:r>
            <a:endParaRPr sz="4800"/>
          </a:p>
        </p:txBody>
      </p:sp>
      <p:pic>
        <p:nvPicPr>
          <p:cNvPr descr="A screenshot of a computer program&#10;&#10;Description automatically generated" id="174" name="Google Shape;174;p11"/>
          <p:cNvPicPr preferRelativeResize="0"/>
          <p:nvPr/>
        </p:nvPicPr>
        <p:blipFill rotWithShape="1">
          <a:blip r:embed="rId3">
            <a:alphaModFix/>
          </a:blip>
          <a:srcRect b="0" l="0" r="0" t="0"/>
          <a:stretch/>
        </p:blipFill>
        <p:spPr>
          <a:xfrm>
            <a:off x="6663304" y="1730477"/>
            <a:ext cx="5246797" cy="5010691"/>
          </a:xfrm>
          <a:prstGeom prst="rect">
            <a:avLst/>
          </a:prstGeom>
          <a:noFill/>
          <a:ln>
            <a:noFill/>
          </a:ln>
        </p:spPr>
      </p:pic>
      <p:pic>
        <p:nvPicPr>
          <p:cNvPr descr="A computer code with text&#10;&#10;Description automatically generated" id="175" name="Google Shape;175;p11"/>
          <p:cNvPicPr preferRelativeResize="0"/>
          <p:nvPr/>
        </p:nvPicPr>
        <p:blipFill rotWithShape="1">
          <a:blip r:embed="rId4">
            <a:alphaModFix/>
          </a:blip>
          <a:srcRect b="0" l="0" r="2410" t="0"/>
          <a:stretch/>
        </p:blipFill>
        <p:spPr>
          <a:xfrm>
            <a:off x="488376" y="1730477"/>
            <a:ext cx="5611285" cy="4916130"/>
          </a:xfrm>
          <a:prstGeom prst="rect">
            <a:avLst/>
          </a:prstGeom>
          <a:noFill/>
          <a:ln>
            <a:noFill/>
          </a:ln>
        </p:spPr>
      </p:pic>
      <p:pic>
        <p:nvPicPr>
          <p:cNvPr id="176" name="Google Shape;176;p11"/>
          <p:cNvPicPr preferRelativeResize="0"/>
          <p:nvPr/>
        </p:nvPicPr>
        <p:blipFill rotWithShape="1">
          <a:blip r:embed="rId5">
            <a:alphaModFix/>
          </a:blip>
          <a:srcRect b="0" l="0" r="0" t="0"/>
          <a:stretch/>
        </p:blipFill>
        <p:spPr>
          <a:xfrm rot="5400000">
            <a:off x="3485218" y="3790653"/>
            <a:ext cx="5580962" cy="3200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Motors functions</a:t>
            </a:r>
            <a:endParaRPr/>
          </a:p>
        </p:txBody>
      </p:sp>
      <p:pic>
        <p:nvPicPr>
          <p:cNvPr id="182" name="Google Shape;182;p12"/>
          <p:cNvPicPr preferRelativeResize="0"/>
          <p:nvPr>
            <p:ph idx="1" type="body"/>
          </p:nvPr>
        </p:nvPicPr>
        <p:blipFill rotWithShape="1">
          <a:blip r:embed="rId3">
            <a:alphaModFix/>
          </a:blip>
          <a:srcRect b="0" l="0" r="0" t="0"/>
          <a:stretch/>
        </p:blipFill>
        <p:spPr>
          <a:xfrm>
            <a:off x="2099683" y="2573378"/>
            <a:ext cx="3276884" cy="3543607"/>
          </a:xfrm>
          <a:prstGeom prst="rect">
            <a:avLst/>
          </a:prstGeom>
          <a:noFill/>
          <a:ln>
            <a:noFill/>
          </a:ln>
        </p:spPr>
      </p:pic>
      <p:pic>
        <p:nvPicPr>
          <p:cNvPr id="183" name="Google Shape;183;p12"/>
          <p:cNvPicPr preferRelativeResize="0"/>
          <p:nvPr/>
        </p:nvPicPr>
        <p:blipFill rotWithShape="1">
          <a:blip r:embed="rId4">
            <a:alphaModFix/>
          </a:blip>
          <a:srcRect b="0" l="0" r="0" t="0"/>
          <a:stretch/>
        </p:blipFill>
        <p:spPr>
          <a:xfrm>
            <a:off x="6815434" y="2573378"/>
            <a:ext cx="3772227" cy="3406435"/>
          </a:xfrm>
          <a:prstGeom prst="rect">
            <a:avLst/>
          </a:prstGeom>
          <a:noFill/>
          <a:ln>
            <a:noFill/>
          </a:ln>
        </p:spPr>
      </p:pic>
      <p:pic>
        <p:nvPicPr>
          <p:cNvPr id="184" name="Google Shape;184;p12"/>
          <p:cNvPicPr preferRelativeResize="0"/>
          <p:nvPr/>
        </p:nvPicPr>
        <p:blipFill rotWithShape="1">
          <a:blip r:embed="rId5">
            <a:alphaModFix/>
          </a:blip>
          <a:srcRect b="0" l="0" r="0" t="0"/>
          <a:stretch/>
        </p:blipFill>
        <p:spPr>
          <a:xfrm rot="5400000">
            <a:off x="4296379" y="3997296"/>
            <a:ext cx="3919310" cy="3200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Running the node</a:t>
            </a:r>
            <a:endParaRPr/>
          </a:p>
        </p:txBody>
      </p:sp>
      <p:sp>
        <p:nvSpPr>
          <p:cNvPr id="190" name="Google Shape;190;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C2F34"/>
              </a:buClr>
              <a:buSzPts val="2800"/>
              <a:buChar char="•"/>
            </a:pPr>
            <a:r>
              <a:rPr b="0" i="0" lang="en-US">
                <a:solidFill>
                  <a:srgbClr val="2C2F34"/>
                </a:solidFill>
                <a:highlight>
                  <a:srgbClr val="FFFFFF"/>
                </a:highlight>
                <a:latin typeface="Arial"/>
                <a:ea typeface="Arial"/>
                <a:cs typeface="Arial"/>
                <a:sym typeface="Arial"/>
              </a:rPr>
              <a:t>Once the code is uploaded to Arduino, the robot can be controlled using the ROS via </a:t>
            </a:r>
            <a:r>
              <a:rPr b="0" i="1" lang="en-US">
                <a:solidFill>
                  <a:srgbClr val="2C2F34"/>
                </a:solidFill>
                <a:highlight>
                  <a:srgbClr val="FFFFFF"/>
                </a:highlight>
                <a:latin typeface="Arial"/>
                <a:ea typeface="Arial"/>
                <a:cs typeface="Arial"/>
                <a:sym typeface="Arial"/>
              </a:rPr>
              <a:t>teleop_twist_keyboard</a:t>
            </a:r>
            <a:r>
              <a:rPr b="0" i="0" lang="en-US">
                <a:solidFill>
                  <a:srgbClr val="2C2F34"/>
                </a:solidFill>
                <a:highlight>
                  <a:srgbClr val="FFFFFF"/>
                </a:highlight>
                <a:latin typeface="Arial"/>
                <a:ea typeface="Arial"/>
                <a:cs typeface="Arial"/>
                <a:sym typeface="Arial"/>
              </a:rPr>
              <a:t> package that enables the ROS to control the linear velocity (forward and backwards) in addition to angular velocity on the z-axis. The </a:t>
            </a:r>
            <a:r>
              <a:rPr b="0" i="1" lang="en-US">
                <a:solidFill>
                  <a:srgbClr val="2C2F34"/>
                </a:solidFill>
                <a:highlight>
                  <a:srgbClr val="FFFFFF"/>
                </a:highlight>
                <a:latin typeface="Arial"/>
                <a:ea typeface="Arial"/>
                <a:cs typeface="Arial"/>
                <a:sym typeface="Arial"/>
              </a:rPr>
              <a:t>Twist</a:t>
            </a:r>
            <a:r>
              <a:rPr b="0" i="0" lang="en-US">
                <a:solidFill>
                  <a:srgbClr val="2C2F34"/>
                </a:solidFill>
                <a:highlight>
                  <a:srgbClr val="FFFFFF"/>
                </a:highlight>
                <a:latin typeface="Arial"/>
                <a:ea typeface="Arial"/>
                <a:cs typeface="Arial"/>
                <a:sym typeface="Arial"/>
              </a:rPr>
              <a:t> messages via </a:t>
            </a:r>
            <a:r>
              <a:rPr b="1" i="0" lang="en-US">
                <a:solidFill>
                  <a:srgbClr val="2C2F34"/>
                </a:solidFill>
                <a:highlight>
                  <a:srgbClr val="FFFFFF"/>
                </a:highlight>
                <a:latin typeface="Arial"/>
                <a:ea typeface="Arial"/>
                <a:cs typeface="Arial"/>
                <a:sym typeface="Arial"/>
              </a:rPr>
              <a:t>cmd_vel </a:t>
            </a:r>
            <a:r>
              <a:rPr b="0" i="0" lang="en-US">
                <a:solidFill>
                  <a:srgbClr val="2C2F34"/>
                </a:solidFill>
                <a:highlight>
                  <a:srgbClr val="FFFFFF"/>
                </a:highlight>
                <a:latin typeface="Arial"/>
                <a:ea typeface="Arial"/>
                <a:cs typeface="Arial"/>
                <a:sym typeface="Arial"/>
              </a:rPr>
              <a:t>topic are used.</a:t>
            </a:r>
            <a:endParaRPr/>
          </a:p>
          <a:p>
            <a:pPr indent="-228600" lvl="0" marL="228600" rtl="0" algn="l">
              <a:lnSpc>
                <a:spcPct val="90000"/>
              </a:lnSpc>
              <a:spcBef>
                <a:spcPts val="1000"/>
              </a:spcBef>
              <a:spcAft>
                <a:spcPts val="0"/>
              </a:spcAft>
              <a:buClr>
                <a:srgbClr val="2C2F34"/>
              </a:buClr>
              <a:buSzPts val="2800"/>
              <a:buChar char="•"/>
            </a:pPr>
            <a:r>
              <a:rPr b="0" i="0" lang="en-US">
                <a:solidFill>
                  <a:srgbClr val="2C2F34"/>
                </a:solidFill>
                <a:highlight>
                  <a:srgbClr val="FFFFFF"/>
                </a:highlight>
                <a:latin typeface="Arial"/>
                <a:ea typeface="Arial"/>
                <a:cs typeface="Arial"/>
                <a:sym typeface="Arial"/>
              </a:rPr>
              <a:t>Type</a:t>
            </a:r>
            <a:endParaRPr/>
          </a:p>
          <a:p>
            <a:pPr indent="-228600" lvl="1" marL="685800" rtl="0" algn="l">
              <a:lnSpc>
                <a:spcPct val="90000"/>
              </a:lnSpc>
              <a:spcBef>
                <a:spcPts val="500"/>
              </a:spcBef>
              <a:spcAft>
                <a:spcPts val="0"/>
              </a:spcAft>
              <a:buClr>
                <a:srgbClr val="000000"/>
              </a:buClr>
              <a:buSzPts val="2400"/>
              <a:buChar char="•"/>
            </a:pPr>
            <a:r>
              <a:rPr b="0" i="0" lang="en-US">
                <a:solidFill>
                  <a:srgbClr val="000000"/>
                </a:solidFill>
                <a:highlight>
                  <a:srgbClr val="FFFFFF"/>
                </a:highlight>
                <a:latin typeface="Arial"/>
                <a:ea typeface="Arial"/>
                <a:cs typeface="Arial"/>
                <a:sym typeface="Arial"/>
              </a:rPr>
              <a:t>Rosrun teleop_twist_keyboard teleop_twist_keyboard.py</a:t>
            </a:r>
            <a:endParaRPr b="0" i="0">
              <a:solidFill>
                <a:srgbClr val="AAAAAA"/>
              </a:solidFill>
              <a:highlight>
                <a:srgbClr val="FFFFFF"/>
              </a:highlight>
              <a:latin typeface="Source Code Pro"/>
              <a:ea typeface="Source Code Pro"/>
              <a:cs typeface="Source Code Pro"/>
              <a:sym typeface="Source Code Pro"/>
            </a:endParaRPr>
          </a:p>
          <a:p>
            <a:pPr indent="-228600" lvl="0" marL="228600" rtl="0" algn="l">
              <a:lnSpc>
                <a:spcPct val="90000"/>
              </a:lnSpc>
              <a:spcBef>
                <a:spcPts val="1000"/>
              </a:spcBef>
              <a:spcAft>
                <a:spcPts val="0"/>
              </a:spcAft>
              <a:buClr>
                <a:srgbClr val="2C2F34"/>
              </a:buClr>
              <a:buSzPts val="2800"/>
              <a:buChar char="•"/>
            </a:pPr>
            <a:r>
              <a:rPr b="0" i="0" lang="en-US">
                <a:solidFill>
                  <a:srgbClr val="2C2F34"/>
                </a:solidFill>
                <a:highlight>
                  <a:srgbClr val="FFFFFF"/>
                </a:highlight>
                <a:latin typeface="Arial"/>
                <a:ea typeface="Arial"/>
                <a:cs typeface="Arial"/>
                <a:sym typeface="Arial"/>
              </a:rPr>
              <a:t>To run rosserial client that passes the messages from Arduino to ROS</a:t>
            </a:r>
            <a:endParaRPr/>
          </a:p>
          <a:p>
            <a:pPr indent="-228600" lvl="1" marL="685800" rtl="0" algn="l">
              <a:lnSpc>
                <a:spcPct val="90000"/>
              </a:lnSpc>
              <a:spcBef>
                <a:spcPts val="500"/>
              </a:spcBef>
              <a:spcAft>
                <a:spcPts val="0"/>
              </a:spcAft>
              <a:buClr>
                <a:srgbClr val="000000"/>
              </a:buClr>
              <a:buSzPts val="2400"/>
              <a:buChar char="•"/>
            </a:pPr>
            <a:r>
              <a:rPr b="0" i="0" lang="en-US">
                <a:solidFill>
                  <a:srgbClr val="000000"/>
                </a:solidFill>
                <a:highlight>
                  <a:srgbClr val="FFFFFF"/>
                </a:highlight>
                <a:latin typeface="Arial"/>
                <a:ea typeface="Arial"/>
                <a:cs typeface="Arial"/>
                <a:sym typeface="Arial"/>
              </a:rPr>
              <a:t>rosrun rosserial_python serial_node.py /dev/ttyUSB</a:t>
            </a:r>
            <a:endParaRPr b="0" i="0">
              <a:solidFill>
                <a:srgbClr val="AAAAAA"/>
              </a:solidFill>
              <a:highlight>
                <a:srgbClr val="FFFFFF"/>
              </a:highlight>
              <a:latin typeface="Source Code Pro"/>
              <a:ea typeface="Source Code Pro"/>
              <a:cs typeface="Source Code Pro"/>
              <a:sym typeface="Source Code Pro"/>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6" name="Google Shape;196;p14"/>
          <p:cNvSpPr txBox="1"/>
          <p:nvPr>
            <p:ph type="title"/>
          </p:nvPr>
        </p:nvSpPr>
        <p:spPr>
          <a:xfrm>
            <a:off x="638881" y="670218"/>
            <a:ext cx="10909640" cy="1065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Play"/>
              <a:buNone/>
            </a:pPr>
            <a:r>
              <a:rPr lang="en-US" sz="6600"/>
              <a:t>Sensors </a:t>
            </a:r>
            <a:endParaRPr/>
          </a:p>
        </p:txBody>
      </p:sp>
      <p:sp>
        <p:nvSpPr>
          <p:cNvPr id="197" name="Google Shape;197;p14"/>
          <p:cNvSpPr/>
          <p:nvPr/>
        </p:nvSpPr>
        <p:spPr>
          <a:xfrm>
            <a:off x="3389376" y="1800088"/>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blue circuit board with white text&#10;&#10;Description automatically generated" id="198" name="Google Shape;198;p14"/>
          <p:cNvPicPr preferRelativeResize="0"/>
          <p:nvPr>
            <p:ph idx="1" type="body"/>
          </p:nvPr>
        </p:nvPicPr>
        <p:blipFill rotWithShape="1">
          <a:blip r:embed="rId3">
            <a:alphaModFix/>
          </a:blip>
          <a:srcRect b="0" l="0" r="0" t="0"/>
          <a:stretch/>
        </p:blipFill>
        <p:spPr>
          <a:xfrm>
            <a:off x="371679" y="2619784"/>
            <a:ext cx="3600041" cy="3600041"/>
          </a:xfrm>
          <a:prstGeom prst="rect">
            <a:avLst/>
          </a:prstGeom>
          <a:noFill/>
          <a:ln>
            <a:noFill/>
          </a:ln>
        </p:spPr>
      </p:pic>
      <p:pic>
        <p:nvPicPr>
          <p:cNvPr descr="IR Photoelectric Encoder Sensor 4Pin: Buy Online at Best Price in Egypt -  Souq is now Amazon.eg" id="199" name="Google Shape;199;p14"/>
          <p:cNvPicPr preferRelativeResize="0"/>
          <p:nvPr/>
        </p:nvPicPr>
        <p:blipFill rotWithShape="1">
          <a:blip r:embed="rId4">
            <a:alphaModFix/>
          </a:blip>
          <a:srcRect b="0" l="0" r="0" t="0"/>
          <a:stretch/>
        </p:blipFill>
        <p:spPr>
          <a:xfrm>
            <a:off x="4216908" y="2752110"/>
            <a:ext cx="3758184" cy="3335388"/>
          </a:xfrm>
          <a:prstGeom prst="rect">
            <a:avLst/>
          </a:prstGeom>
          <a:noFill/>
          <a:ln>
            <a:noFill/>
          </a:ln>
        </p:spPr>
      </p:pic>
      <p:pic>
        <p:nvPicPr>
          <p:cNvPr descr="Slamtec RPLIDAR A1 Laser Ranging Sensor, 360° Omnidirectional Lidar |  RPLIDAR A1" id="200" name="Google Shape;200;p14"/>
          <p:cNvPicPr preferRelativeResize="0"/>
          <p:nvPr/>
        </p:nvPicPr>
        <p:blipFill rotWithShape="1">
          <a:blip r:embed="rId5">
            <a:alphaModFix/>
          </a:blip>
          <a:srcRect b="0" l="0" r="0" t="0"/>
          <a:stretch/>
        </p:blipFill>
        <p:spPr>
          <a:xfrm>
            <a:off x="8141208" y="3010485"/>
            <a:ext cx="3758184" cy="28186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6" name="Google Shape;206;p15"/>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100"/>
              <a:buFont typeface="Play"/>
              <a:buNone/>
            </a:pPr>
            <a:r>
              <a:rPr lang="en-US" sz="6100">
                <a:solidFill>
                  <a:schemeClr val="dk1"/>
                </a:solidFill>
                <a:latin typeface="Play"/>
                <a:ea typeface="Play"/>
                <a:cs typeface="Play"/>
                <a:sym typeface="Play"/>
              </a:rPr>
              <a:t>MPU6050</a:t>
            </a:r>
            <a:endParaRPr/>
          </a:p>
        </p:txBody>
      </p:sp>
      <p:sp>
        <p:nvSpPr>
          <p:cNvPr id="207" name="Google Shape;207;p15"/>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blue circuit board with white text&#10;&#10;Description automatically generated" id="208" name="Google Shape;208;p15"/>
          <p:cNvPicPr preferRelativeResize="0"/>
          <p:nvPr>
            <p:ph idx="1" type="body"/>
          </p:nvPr>
        </p:nvPicPr>
        <p:blipFill rotWithShape="1">
          <a:blip r:embed="rId3">
            <a:alphaModFix/>
          </a:blip>
          <a:srcRect b="0" l="0" r="0" t="0"/>
          <a:stretch/>
        </p:blipFill>
        <p:spPr>
          <a:xfrm>
            <a:off x="5486400" y="640080"/>
            <a:ext cx="5550408" cy="55504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IMU setup, testing and code:</a:t>
            </a:r>
            <a:endParaRPr/>
          </a:p>
        </p:txBody>
      </p:sp>
      <p:sp>
        <p:nvSpPr>
          <p:cNvPr id="214" name="Google Shape;214;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Setup:</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mpu6050 module gyroscope axis" id="215" name="Google Shape;215;p16"/>
          <p:cNvPicPr preferRelativeResize="0"/>
          <p:nvPr/>
        </p:nvPicPr>
        <p:blipFill rotWithShape="1">
          <a:blip r:embed="rId3">
            <a:alphaModFix/>
          </a:blip>
          <a:srcRect b="0" l="0" r="0" t="0"/>
          <a:stretch/>
        </p:blipFill>
        <p:spPr>
          <a:xfrm>
            <a:off x="8429625" y="1334294"/>
            <a:ext cx="2924175" cy="2667000"/>
          </a:xfrm>
          <a:prstGeom prst="rect">
            <a:avLst/>
          </a:prstGeom>
          <a:noFill/>
          <a:ln>
            <a:noFill/>
          </a:ln>
        </p:spPr>
      </p:pic>
      <p:pic>
        <p:nvPicPr>
          <p:cNvPr id="216" name="Google Shape;216;p16"/>
          <p:cNvPicPr preferRelativeResize="0"/>
          <p:nvPr/>
        </p:nvPicPr>
        <p:blipFill rotWithShape="1">
          <a:blip r:embed="rId4">
            <a:alphaModFix/>
          </a:blip>
          <a:srcRect b="13869" l="0" r="10410" t="5530"/>
          <a:stretch/>
        </p:blipFill>
        <p:spPr>
          <a:xfrm>
            <a:off x="1142719" y="3037840"/>
            <a:ext cx="5816882" cy="29667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2" name="Google Shape;222;p17"/>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IMU code </a:t>
            </a:r>
            <a:endParaRPr/>
          </a:p>
        </p:txBody>
      </p:sp>
      <p:sp>
        <p:nvSpPr>
          <p:cNvPr id="223" name="Google Shape;223;p17"/>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4" name="Google Shape;224;p17"/>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This is the Arduino code to test the imu and make sure that the readings are within the range</a:t>
            </a:r>
            <a:endParaRPr/>
          </a:p>
        </p:txBody>
      </p:sp>
      <p:pic>
        <p:nvPicPr>
          <p:cNvPr id="225" name="Google Shape;225;p17"/>
          <p:cNvPicPr preferRelativeResize="0"/>
          <p:nvPr/>
        </p:nvPicPr>
        <p:blipFill rotWithShape="1">
          <a:blip r:embed="rId3">
            <a:alphaModFix/>
          </a:blip>
          <a:srcRect b="0" l="0" r="13774" t="0"/>
          <a:stretch/>
        </p:blipFill>
        <p:spPr>
          <a:xfrm>
            <a:off x="6470330" y="640080"/>
            <a:ext cx="4716404" cy="55778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p18"/>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Play"/>
              <a:buNone/>
            </a:pPr>
            <a:r>
              <a:rPr lang="en-US" sz="6600"/>
              <a:t>Void loop </a:t>
            </a:r>
            <a:endParaRPr/>
          </a:p>
        </p:txBody>
      </p:sp>
      <p:sp>
        <p:nvSpPr>
          <p:cNvPr id="232" name="Google Shape;232;p18"/>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33" name="Google Shape;233;p18"/>
          <p:cNvPicPr preferRelativeResize="0"/>
          <p:nvPr/>
        </p:nvPicPr>
        <p:blipFill rotWithShape="1">
          <a:blip r:embed="rId3">
            <a:alphaModFix/>
          </a:blip>
          <a:srcRect b="18494" l="0" r="0" t="0"/>
          <a:stretch/>
        </p:blipFill>
        <p:spPr>
          <a:xfrm>
            <a:off x="747459" y="1976845"/>
            <a:ext cx="5046292" cy="4843588"/>
          </a:xfrm>
          <a:prstGeom prst="rect">
            <a:avLst/>
          </a:prstGeom>
          <a:noFill/>
          <a:ln>
            <a:noFill/>
          </a:ln>
        </p:spPr>
      </p:pic>
      <p:pic>
        <p:nvPicPr>
          <p:cNvPr id="234" name="Google Shape;234;p18"/>
          <p:cNvPicPr preferRelativeResize="0"/>
          <p:nvPr/>
        </p:nvPicPr>
        <p:blipFill rotWithShape="1">
          <a:blip r:embed="rId4">
            <a:alphaModFix/>
          </a:blip>
          <a:srcRect b="0" l="0" r="0" t="0"/>
          <a:stretch/>
        </p:blipFill>
        <p:spPr>
          <a:xfrm>
            <a:off x="6295197" y="2642616"/>
            <a:ext cx="5533013" cy="36057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0" name="Google Shape;240;p19"/>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Play"/>
              <a:buNone/>
            </a:pPr>
            <a:r>
              <a:rPr lang="en-US" sz="5600">
                <a:solidFill>
                  <a:schemeClr val="dk1"/>
                </a:solidFill>
                <a:latin typeface="Play"/>
                <a:ea typeface="Play"/>
                <a:cs typeface="Play"/>
                <a:sym typeface="Play"/>
              </a:rPr>
              <a:t>Calibration Function</a:t>
            </a:r>
            <a:endParaRPr/>
          </a:p>
        </p:txBody>
      </p:sp>
      <p:sp>
        <p:nvSpPr>
          <p:cNvPr id="241" name="Google Shape;241;p19"/>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42" name="Google Shape;242;p19"/>
          <p:cNvPicPr preferRelativeResize="0"/>
          <p:nvPr/>
        </p:nvPicPr>
        <p:blipFill rotWithShape="1">
          <a:blip r:embed="rId3">
            <a:alphaModFix/>
          </a:blip>
          <a:srcRect b="0" l="0" r="0" t="0"/>
          <a:stretch/>
        </p:blipFill>
        <p:spPr>
          <a:xfrm>
            <a:off x="4798872" y="640080"/>
            <a:ext cx="6925464" cy="55504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2"/>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Play"/>
              <a:buNone/>
            </a:pPr>
            <a:r>
              <a:rPr lang="en-US">
                <a:solidFill>
                  <a:srgbClr val="FFFFFF"/>
                </a:solidFill>
              </a:rPr>
              <a:t>Agenda</a:t>
            </a:r>
            <a:endParaRPr/>
          </a:p>
        </p:txBody>
      </p:sp>
      <p:sp>
        <p:nvSpPr>
          <p:cNvPr id="97" name="Google Shape;97;p2"/>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8" name="Google Shape;98;p2"/>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Testing motors with Arduino </a:t>
            </a:r>
            <a:endParaRPr/>
          </a:p>
          <a:p>
            <a:pPr indent="-228600" lvl="0" marL="228600" rtl="0" algn="l">
              <a:lnSpc>
                <a:spcPct val="90000"/>
              </a:lnSpc>
              <a:spcBef>
                <a:spcPts val="1000"/>
              </a:spcBef>
              <a:spcAft>
                <a:spcPts val="0"/>
              </a:spcAft>
              <a:buClr>
                <a:schemeClr val="dk1"/>
              </a:buClr>
              <a:buSzPts val="2800"/>
              <a:buChar char="•"/>
            </a:pPr>
            <a:r>
              <a:rPr lang="en-US"/>
              <a:t>Testing motors with ROSserial </a:t>
            </a:r>
            <a:endParaRPr/>
          </a:p>
          <a:p>
            <a:pPr indent="-228600" lvl="0" marL="228600" rtl="0" algn="l">
              <a:lnSpc>
                <a:spcPct val="90000"/>
              </a:lnSpc>
              <a:spcBef>
                <a:spcPts val="1000"/>
              </a:spcBef>
              <a:spcAft>
                <a:spcPts val="0"/>
              </a:spcAft>
              <a:buClr>
                <a:schemeClr val="dk1"/>
              </a:buClr>
              <a:buSzPts val="2800"/>
              <a:buChar char="•"/>
            </a:pPr>
            <a:r>
              <a:rPr lang="en-US"/>
              <a:t>Testing IMU with Arduino</a:t>
            </a:r>
            <a:endParaRPr/>
          </a:p>
          <a:p>
            <a:pPr indent="-228600" lvl="0" marL="228600" rtl="0" algn="l">
              <a:lnSpc>
                <a:spcPct val="90000"/>
              </a:lnSpc>
              <a:spcBef>
                <a:spcPts val="1000"/>
              </a:spcBef>
              <a:spcAft>
                <a:spcPts val="0"/>
              </a:spcAft>
              <a:buClr>
                <a:schemeClr val="dk1"/>
              </a:buClr>
              <a:buSzPts val="2800"/>
              <a:buChar char="•"/>
            </a:pPr>
            <a:r>
              <a:rPr lang="en-US"/>
              <a:t>Setting IMU package on raspberry pi</a:t>
            </a:r>
            <a:endParaRPr/>
          </a:p>
          <a:p>
            <a:pPr indent="-228600" lvl="0" marL="228600" rtl="0" algn="l">
              <a:lnSpc>
                <a:spcPct val="90000"/>
              </a:lnSpc>
              <a:spcBef>
                <a:spcPts val="1000"/>
              </a:spcBef>
              <a:spcAft>
                <a:spcPts val="0"/>
              </a:spcAft>
              <a:buClr>
                <a:schemeClr val="dk1"/>
              </a:buClr>
              <a:buSzPts val="2800"/>
              <a:buChar char="•"/>
            </a:pPr>
            <a:r>
              <a:rPr lang="en-US"/>
              <a:t>Testing encoder</a:t>
            </a:r>
            <a:endParaRPr/>
          </a:p>
          <a:p>
            <a:pPr indent="-228600" lvl="0" marL="228600" rtl="0" algn="l">
              <a:lnSpc>
                <a:spcPct val="90000"/>
              </a:lnSpc>
              <a:spcBef>
                <a:spcPts val="1000"/>
              </a:spcBef>
              <a:spcAft>
                <a:spcPts val="0"/>
              </a:spcAft>
              <a:buClr>
                <a:schemeClr val="dk1"/>
              </a:buClr>
              <a:buSzPts val="2800"/>
              <a:buChar char="•"/>
            </a:pPr>
            <a:r>
              <a:rPr lang="en-US"/>
              <a:t>Encoder code for publishing</a:t>
            </a:r>
            <a:endParaRPr/>
          </a:p>
          <a:p>
            <a:pPr indent="-228600" lvl="0" marL="228600" rtl="0" algn="l">
              <a:lnSpc>
                <a:spcPct val="90000"/>
              </a:lnSpc>
              <a:spcBef>
                <a:spcPts val="1000"/>
              </a:spcBef>
              <a:spcAft>
                <a:spcPts val="0"/>
              </a:spcAft>
              <a:buClr>
                <a:schemeClr val="dk1"/>
              </a:buClr>
              <a:buSzPts val="2800"/>
              <a:buChar char="•"/>
            </a:pPr>
            <a:r>
              <a:rPr lang="en-US"/>
              <a:t>Testing lidar</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2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8" name="Google Shape;248;p20"/>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9" name="Google Shape;249;p20"/>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sz="4400">
                <a:solidFill>
                  <a:schemeClr val="lt1"/>
                </a:solidFill>
                <a:latin typeface="Play"/>
                <a:ea typeface="Play"/>
                <a:cs typeface="Play"/>
                <a:sym typeface="Play"/>
              </a:rPr>
              <a:t>MPU6050 with Raspberry PI connection</a:t>
            </a:r>
            <a:endParaRPr>
              <a:solidFill>
                <a:schemeClr val="lt1"/>
              </a:solidFill>
              <a:latin typeface="Play"/>
              <a:ea typeface="Play"/>
              <a:cs typeface="Play"/>
              <a:sym typeface="Play"/>
            </a:endParaRPr>
          </a:p>
        </p:txBody>
      </p:sp>
      <p:sp>
        <p:nvSpPr>
          <p:cNvPr id="250" name="Google Shape;250;p20"/>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51" name="Google Shape;251;p20"/>
          <p:cNvSpPr txBox="1"/>
          <p:nvPr>
            <p:ph idx="1" type="body"/>
          </p:nvPr>
        </p:nvSpPr>
        <p:spPr>
          <a:xfrm>
            <a:off x="4395019" y="930889"/>
            <a:ext cx="6919452" cy="14091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solidFill>
                  <a:schemeClr val="dk1"/>
                </a:solidFill>
                <a:latin typeface="Arial"/>
                <a:ea typeface="Arial"/>
                <a:cs typeface="Arial"/>
                <a:sym typeface="Arial"/>
              </a:rPr>
              <a:t>Note: Vcc can be connected with the 3.3 volts instead</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Raspberry Pi Mpu6050 Accelerometergyroscope Interfacing With Rasp..." id="252" name="Google Shape;252;p20"/>
          <p:cNvPicPr preferRelativeResize="0"/>
          <p:nvPr/>
        </p:nvPicPr>
        <p:blipFill rotWithShape="1">
          <a:blip r:embed="rId3">
            <a:alphaModFix/>
          </a:blip>
          <a:srcRect b="467" l="1077" r="-358" t="0"/>
          <a:stretch/>
        </p:blipFill>
        <p:spPr>
          <a:xfrm>
            <a:off x="5850827" y="2340758"/>
            <a:ext cx="4657618" cy="35863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8" name="Google Shape;25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MPU6050_driver</a:t>
            </a:r>
            <a:endParaRPr/>
          </a:p>
        </p:txBody>
      </p:sp>
      <p:sp>
        <p:nvSpPr>
          <p:cNvPr id="259" name="Google Shape;259;p21"/>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0" name="Google Shape;260;p21"/>
          <p:cNvSpPr txBox="1"/>
          <p:nvPr>
            <p:ph idx="1" type="body"/>
          </p:nvPr>
        </p:nvSpPr>
        <p:spPr>
          <a:xfrm>
            <a:off x="838200" y="1929383"/>
            <a:ext cx="10515600" cy="472705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sz="1800"/>
              <a:t>Building:</a:t>
            </a:r>
            <a:endParaRPr/>
          </a:p>
          <a:p>
            <a:pPr indent="-228600" lvl="0" marL="228600" rtl="0" algn="l">
              <a:lnSpc>
                <a:spcPct val="90000"/>
              </a:lnSpc>
              <a:spcBef>
                <a:spcPts val="1000"/>
              </a:spcBef>
              <a:spcAft>
                <a:spcPts val="0"/>
              </a:spcAft>
              <a:buClr>
                <a:schemeClr val="dk1"/>
              </a:buClr>
              <a:buSzPct val="100000"/>
              <a:buChar char="•"/>
            </a:pPr>
            <a:r>
              <a:rPr lang="en-US" sz="1800"/>
              <a:t>The first step to build this package is install its dependency. To that, clone the </a:t>
            </a:r>
            <a:r>
              <a:rPr lang="en-US" sz="1800" u="sng">
                <a:solidFill>
                  <a:schemeClr val="hlink"/>
                </a:solidFill>
                <a:hlinkClick r:id="rId3"/>
              </a:rPr>
              <a:t>i2c_device_ros</a:t>
            </a:r>
            <a:r>
              <a:rPr lang="en-US" sz="1800"/>
              <a:t> package into your workspace</a:t>
            </a:r>
            <a:endParaRPr sz="1800"/>
          </a:p>
          <a:p>
            <a:pPr indent="-228600" lvl="0" marL="228600" rtl="0" algn="l">
              <a:lnSpc>
                <a:spcPct val="90000"/>
              </a:lnSpc>
              <a:spcBef>
                <a:spcPts val="1000"/>
              </a:spcBef>
              <a:spcAft>
                <a:spcPts val="0"/>
              </a:spcAft>
              <a:buClr>
                <a:schemeClr val="dk1"/>
              </a:buClr>
              <a:buSzPct val="100000"/>
              <a:buChar char="•"/>
            </a:pPr>
            <a:r>
              <a:rPr lang="en-US" sz="1800"/>
              <a:t>$ cd &lt;YOUR_WS&gt;/src</a:t>
            </a:r>
            <a:br>
              <a:rPr lang="en-US" sz="1800"/>
            </a:br>
            <a:r>
              <a:rPr lang="en-US" sz="1800"/>
              <a:t>$ git clone </a:t>
            </a:r>
            <a:r>
              <a:rPr lang="en-US" sz="1800" u="sng">
                <a:solidFill>
                  <a:schemeClr val="hlink"/>
                </a:solidFill>
                <a:hlinkClick r:id="rId4"/>
              </a:rPr>
              <a:t>https://github.com/Brazilian-Institute-of-Robotics/i2c_device_ros.git</a:t>
            </a:r>
            <a:endParaRPr sz="1800"/>
          </a:p>
          <a:p>
            <a:pPr indent="0" lvl="0" marL="0" rtl="0" algn="l">
              <a:lnSpc>
                <a:spcPct val="90000"/>
              </a:lnSpc>
              <a:spcBef>
                <a:spcPts val="1000"/>
              </a:spcBef>
              <a:spcAft>
                <a:spcPts val="0"/>
              </a:spcAft>
              <a:buClr>
                <a:schemeClr val="dk1"/>
              </a:buClr>
              <a:buSzPct val="100000"/>
              <a:buNone/>
            </a:pPr>
            <a:r>
              <a:rPr lang="en-US" sz="1800"/>
              <a:t>Now, clone the latest version from this repository into your catkin workspace</a:t>
            </a:r>
            <a:endParaRPr sz="1800"/>
          </a:p>
          <a:p>
            <a:pPr indent="-228600" lvl="0" marL="228600" rtl="0" algn="l">
              <a:lnSpc>
                <a:spcPct val="90000"/>
              </a:lnSpc>
              <a:spcBef>
                <a:spcPts val="1000"/>
              </a:spcBef>
              <a:spcAft>
                <a:spcPts val="0"/>
              </a:spcAft>
              <a:buClr>
                <a:schemeClr val="dk1"/>
              </a:buClr>
              <a:buSzPct val="100000"/>
              <a:buChar char="•"/>
            </a:pPr>
            <a:r>
              <a:rPr lang="en-US" sz="1800"/>
              <a:t>$ cd &lt;YOUR_WS&gt;/src</a:t>
            </a:r>
            <a:br>
              <a:rPr lang="en-US" sz="1800"/>
            </a:br>
            <a:r>
              <a:rPr lang="en-US" sz="1800"/>
              <a:t>$ git clone </a:t>
            </a:r>
            <a:r>
              <a:rPr lang="en-US" sz="1800" u="sng">
                <a:solidFill>
                  <a:schemeClr val="hlink"/>
                </a:solidFill>
                <a:hlinkClick r:id="rId5"/>
              </a:rPr>
              <a:t>https://github.com/Brazilian-Institute-of-Robotics/mpu6050_driver.git</a:t>
            </a:r>
            <a:br>
              <a:rPr lang="en-US" sz="1800"/>
            </a:br>
            <a:r>
              <a:rPr lang="en-US" sz="1800"/>
              <a:t>$ cd ../</a:t>
            </a:r>
            <a:endParaRPr sz="1800"/>
          </a:p>
          <a:p>
            <a:pPr indent="0" lvl="0" marL="0" rtl="0" algn="l">
              <a:lnSpc>
                <a:spcPct val="90000"/>
              </a:lnSpc>
              <a:spcBef>
                <a:spcPts val="1000"/>
              </a:spcBef>
              <a:spcAft>
                <a:spcPts val="0"/>
              </a:spcAft>
              <a:buClr>
                <a:schemeClr val="dk1"/>
              </a:buClr>
              <a:buSzPct val="100000"/>
              <a:buNone/>
            </a:pPr>
            <a:r>
              <a:rPr lang="en-US" sz="1800"/>
              <a:t>Then, to build the package you could use two options:</a:t>
            </a:r>
            <a:endParaRPr sz="1800"/>
          </a:p>
          <a:p>
            <a:pPr indent="0" lvl="0" marL="0" rtl="0" algn="l">
              <a:lnSpc>
                <a:spcPct val="90000"/>
              </a:lnSpc>
              <a:spcBef>
                <a:spcPts val="1000"/>
              </a:spcBef>
              <a:spcAft>
                <a:spcPts val="0"/>
              </a:spcAft>
              <a:buClr>
                <a:schemeClr val="dk1"/>
              </a:buClr>
              <a:buSzPct val="100000"/>
              <a:buNone/>
            </a:pPr>
            <a:r>
              <a:rPr lang="en-US" sz="1800"/>
              <a:t>pure catkin:</a:t>
            </a:r>
            <a:endParaRPr sz="1800"/>
          </a:p>
          <a:p>
            <a:pPr indent="-228600" lvl="0" marL="228600" rtl="0" algn="l">
              <a:lnSpc>
                <a:spcPct val="90000"/>
              </a:lnSpc>
              <a:spcBef>
                <a:spcPts val="1000"/>
              </a:spcBef>
              <a:spcAft>
                <a:spcPts val="0"/>
              </a:spcAft>
              <a:buClr>
                <a:schemeClr val="dk1"/>
              </a:buClr>
              <a:buSzPct val="100000"/>
              <a:buChar char="•"/>
            </a:pPr>
            <a:r>
              <a:rPr lang="en-US" sz="1800"/>
              <a:t>$ catkin_make -DCATKIN_WHITELIST_PACKAGES="mpu6050_driver;i2c_device_ros;</a:t>
            </a:r>
            <a:endParaRPr sz="1800"/>
          </a:p>
          <a:p>
            <a:pPr indent="0" lvl="0" marL="0" rtl="0" algn="l">
              <a:lnSpc>
                <a:spcPct val="90000"/>
              </a:lnSpc>
              <a:spcBef>
                <a:spcPts val="1000"/>
              </a:spcBef>
              <a:spcAft>
                <a:spcPts val="0"/>
              </a:spcAft>
              <a:buClr>
                <a:schemeClr val="dk1"/>
              </a:buClr>
              <a:buSzPct val="100000"/>
              <a:buNone/>
            </a:pPr>
            <a:r>
              <a:rPr lang="en-US" sz="1800"/>
              <a:t>catkin tool:</a:t>
            </a:r>
            <a:endParaRPr sz="1800"/>
          </a:p>
          <a:p>
            <a:pPr indent="-228600" lvl="0" marL="228600" rtl="0" algn="l">
              <a:lnSpc>
                <a:spcPct val="90000"/>
              </a:lnSpc>
              <a:spcBef>
                <a:spcPts val="1000"/>
              </a:spcBef>
              <a:spcAft>
                <a:spcPts val="0"/>
              </a:spcAft>
              <a:buClr>
                <a:schemeClr val="dk1"/>
              </a:buClr>
              <a:buSzPct val="100000"/>
              <a:buChar char="•"/>
            </a:pPr>
            <a:r>
              <a:rPr lang="en-US" sz="1800"/>
              <a:t>$ catkin build mpu6050_driver</a:t>
            </a:r>
            <a:endParaRPr sz="1800"/>
          </a:p>
          <a:p>
            <a:pPr indent="-228600" lvl="0" marL="228600" rtl="0" algn="l">
              <a:lnSpc>
                <a:spcPct val="90000"/>
              </a:lnSpc>
              <a:spcBef>
                <a:spcPts val="1000"/>
              </a:spcBef>
              <a:spcAft>
                <a:spcPts val="0"/>
              </a:spcAft>
              <a:buClr>
                <a:schemeClr val="dk1"/>
              </a:buClr>
              <a:buSzPct val="100000"/>
              <a:buChar char="•"/>
            </a:pPr>
            <a:r>
              <a:rPr lang="en-US" sz="1800"/>
              <a:t>Or just $catkin_make</a:t>
            </a:r>
            <a:endParaRPr sz="1800"/>
          </a:p>
          <a:p>
            <a:pPr indent="-158115" lvl="0" marL="228600" rtl="0" algn="l">
              <a:lnSpc>
                <a:spcPct val="90000"/>
              </a:lnSpc>
              <a:spcBef>
                <a:spcPts val="1000"/>
              </a:spcBef>
              <a:spcAft>
                <a:spcPts val="0"/>
              </a:spcAft>
              <a:buClr>
                <a:schemeClr val="dk1"/>
              </a:buClr>
              <a:buSzPct val="100000"/>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2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6" name="Google Shape;26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latin typeface="Arial"/>
                <a:ea typeface="Arial"/>
                <a:cs typeface="Arial"/>
                <a:sym typeface="Arial"/>
              </a:rPr>
              <a:t>Calibration Process</a:t>
            </a:r>
            <a:endParaRPr/>
          </a:p>
        </p:txBody>
      </p:sp>
      <p:sp>
        <p:nvSpPr>
          <p:cNvPr id="267" name="Google Shape;267;p22"/>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8" name="Google Shape;268;p22"/>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latin typeface="Arial"/>
                <a:ea typeface="Arial"/>
                <a:cs typeface="Arial"/>
                <a:sym typeface="Arial"/>
              </a:rPr>
              <a:t>The first thing to do is run the calibration process. To run the calibration process, put the sensor on its final place on your robot (this is strongly important!) and then run the calibration node:</a:t>
            </a:r>
            <a:endParaRPr/>
          </a:p>
          <a:p>
            <a:pPr indent="-228600" lvl="1" marL="685800" rtl="0" algn="l">
              <a:lnSpc>
                <a:spcPct val="90000"/>
              </a:lnSpc>
              <a:spcBef>
                <a:spcPts val="500"/>
              </a:spcBef>
              <a:spcAft>
                <a:spcPts val="0"/>
              </a:spcAft>
              <a:buClr>
                <a:schemeClr val="dk1"/>
              </a:buClr>
              <a:buSzPts val="1700"/>
              <a:buChar char="•"/>
            </a:pPr>
            <a:r>
              <a:rPr lang="en-US" sz="1700">
                <a:latin typeface="Arial"/>
                <a:ea typeface="Arial"/>
                <a:cs typeface="Arial"/>
                <a:sym typeface="Arial"/>
              </a:rPr>
              <a:t>$ roslaunch mpu6050_driver mpu6050_calibration.launch</a:t>
            </a:r>
            <a:endParaRPr/>
          </a:p>
          <a:p>
            <a:pPr indent="-228600" lvl="0" marL="228600" rtl="0" algn="l">
              <a:lnSpc>
                <a:spcPct val="90000"/>
              </a:lnSpc>
              <a:spcBef>
                <a:spcPts val="1000"/>
              </a:spcBef>
              <a:spcAft>
                <a:spcPts val="0"/>
              </a:spcAft>
              <a:buClr>
                <a:schemeClr val="dk1"/>
              </a:buClr>
              <a:buSzPts val="1700"/>
              <a:buChar char="•"/>
            </a:pPr>
            <a:r>
              <a:rPr lang="en-US" sz="1700">
                <a:latin typeface="Arial"/>
                <a:ea typeface="Arial"/>
                <a:cs typeface="Arial"/>
                <a:sym typeface="Arial"/>
              </a:rPr>
              <a:t>The process will take a few minutes to finish. While that, you can see the IMU data in the topic called "imu" and the offsets applied to MPU6050 calibration registers in the topic "imu_offsets". In a new terminal, you can see the imu messages runnig</a:t>
            </a:r>
            <a:endParaRPr/>
          </a:p>
          <a:p>
            <a:pPr indent="-228600" lvl="1" marL="685800" rtl="0" algn="l">
              <a:lnSpc>
                <a:spcPct val="90000"/>
              </a:lnSpc>
              <a:spcBef>
                <a:spcPts val="500"/>
              </a:spcBef>
              <a:spcAft>
                <a:spcPts val="0"/>
              </a:spcAft>
              <a:buClr>
                <a:schemeClr val="dk1"/>
              </a:buClr>
              <a:buSzPts val="1700"/>
              <a:buChar char="•"/>
            </a:pPr>
            <a:r>
              <a:rPr lang="en-US" sz="1700">
                <a:latin typeface="Arial"/>
                <a:ea typeface="Arial"/>
                <a:cs typeface="Arial"/>
                <a:sym typeface="Arial"/>
              </a:rPr>
              <a:t>$ rostopic echo /imu -c</a:t>
            </a:r>
            <a:endParaRPr/>
          </a:p>
          <a:p>
            <a:pPr indent="-228600" lvl="0" marL="228600" rtl="0" algn="l">
              <a:lnSpc>
                <a:spcPct val="90000"/>
              </a:lnSpc>
              <a:spcBef>
                <a:spcPts val="1000"/>
              </a:spcBef>
              <a:spcAft>
                <a:spcPts val="0"/>
              </a:spcAft>
              <a:buClr>
                <a:schemeClr val="dk1"/>
              </a:buClr>
              <a:buSzPts val="1700"/>
              <a:buChar char="•"/>
            </a:pPr>
            <a:r>
              <a:rPr lang="en-US" sz="1700">
                <a:latin typeface="Arial"/>
                <a:ea typeface="Arial"/>
                <a:cs typeface="Arial"/>
                <a:sym typeface="Arial"/>
              </a:rPr>
              <a:t>and the offsets running on a new terminal</a:t>
            </a:r>
            <a:endParaRPr/>
          </a:p>
          <a:p>
            <a:pPr indent="-228600" lvl="1" marL="685800" rtl="0" algn="l">
              <a:lnSpc>
                <a:spcPct val="90000"/>
              </a:lnSpc>
              <a:spcBef>
                <a:spcPts val="500"/>
              </a:spcBef>
              <a:spcAft>
                <a:spcPts val="0"/>
              </a:spcAft>
              <a:buClr>
                <a:schemeClr val="dk1"/>
              </a:buClr>
              <a:buSzPts val="1700"/>
              <a:buChar char="•"/>
            </a:pPr>
            <a:r>
              <a:rPr lang="en-US" sz="1700">
                <a:latin typeface="Arial"/>
                <a:ea typeface="Arial"/>
                <a:cs typeface="Arial"/>
                <a:sym typeface="Arial"/>
              </a:rPr>
              <a:t>$ rostopic echo /imu_offsets –c</a:t>
            </a:r>
            <a:endParaRPr/>
          </a:p>
          <a:p>
            <a:pPr indent="0" lvl="0" marL="0" rtl="0" algn="l">
              <a:lnSpc>
                <a:spcPct val="90000"/>
              </a:lnSpc>
              <a:spcBef>
                <a:spcPts val="1000"/>
              </a:spcBef>
              <a:spcAft>
                <a:spcPts val="0"/>
              </a:spcAft>
              <a:buClr>
                <a:schemeClr val="dk1"/>
              </a:buClr>
              <a:buSzPts val="1700"/>
              <a:buNone/>
            </a:pPr>
            <a:r>
              <a:rPr lang="en-US" sz="1700">
                <a:latin typeface="Arial"/>
                <a:ea typeface="Arial"/>
                <a:cs typeface="Arial"/>
                <a:sym typeface="Arial"/>
              </a:rPr>
              <a:t>You'll see the angular velocity and linear acceleration values converging to zero, except for the accelerometer Z axis which the value will converge to gravity aceleration value (9,8 m/s²).</a:t>
            </a:r>
            <a:endParaRPr sz="1700"/>
          </a:p>
          <a:p>
            <a:pPr indent="0" lvl="0" marL="0" rtl="0" algn="l">
              <a:lnSpc>
                <a:spcPct val="90000"/>
              </a:lnSpc>
              <a:spcBef>
                <a:spcPts val="1000"/>
              </a:spcBef>
              <a:spcAft>
                <a:spcPts val="0"/>
              </a:spcAft>
              <a:buClr>
                <a:schemeClr val="dk1"/>
              </a:buClr>
              <a:buSzPts val="1700"/>
              <a:buNone/>
            </a:pPr>
            <a:r>
              <a:rPr lang="en-US" sz="1700">
                <a:latin typeface="Arial"/>
                <a:ea typeface="Arial"/>
                <a:cs typeface="Arial"/>
                <a:sym typeface="Arial"/>
              </a:rPr>
              <a:t>When the calibration process finish, you'll see the final offsets. For not run the calibration process all the time that you turn on your robot, pick these values and put in the offsets field in </a:t>
            </a:r>
            <a:r>
              <a:rPr lang="en-US" sz="1700" u="sng">
                <a:solidFill>
                  <a:schemeClr val="hlink"/>
                </a:solidFill>
                <a:latin typeface="Arial"/>
                <a:ea typeface="Arial"/>
                <a:cs typeface="Arial"/>
                <a:sym typeface="Arial"/>
                <a:hlinkClick r:id="rId3"/>
              </a:rPr>
              <a:t>mpu_settings</a:t>
            </a:r>
            <a:r>
              <a:rPr lang="en-US" sz="1700">
                <a:latin typeface="Arial"/>
                <a:ea typeface="Arial"/>
                <a:cs typeface="Arial"/>
                <a:sym typeface="Arial"/>
              </a:rPr>
              <a:t> config file.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4" name="Google Shape;274;p23"/>
          <p:cNvSpPr txBox="1"/>
          <p:nvPr>
            <p:ph type="title"/>
          </p:nvPr>
        </p:nvSpPr>
        <p:spPr>
          <a:xfrm>
            <a:off x="838200" y="34649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latin typeface="Arial"/>
                <a:ea typeface="Arial"/>
                <a:cs typeface="Arial"/>
                <a:sym typeface="Arial"/>
              </a:rPr>
              <a:t>Running main node</a:t>
            </a:r>
            <a:endParaRPr/>
          </a:p>
        </p:txBody>
      </p:sp>
      <p:sp>
        <p:nvSpPr>
          <p:cNvPr id="275" name="Google Shape;275;p23"/>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6" name="Google Shape;276;p23"/>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latin typeface="Arial"/>
                <a:ea typeface="Arial"/>
                <a:cs typeface="Arial"/>
                <a:sym typeface="Arial"/>
              </a:rPr>
              <a:t>After to calibrate the MPU sensor, you can run the main node with</a:t>
            </a:r>
            <a:endParaRPr/>
          </a:p>
          <a:p>
            <a:pPr indent="-228600" lvl="0" marL="228600" rtl="0" algn="l">
              <a:lnSpc>
                <a:spcPct val="90000"/>
              </a:lnSpc>
              <a:spcBef>
                <a:spcPts val="1000"/>
              </a:spcBef>
              <a:spcAft>
                <a:spcPts val="0"/>
              </a:spcAft>
              <a:buClr>
                <a:schemeClr val="dk1"/>
              </a:buClr>
              <a:buSzPts val="2200"/>
              <a:buChar char="•"/>
            </a:pPr>
            <a:r>
              <a:rPr lang="en-US" sz="2200">
                <a:latin typeface="Arial"/>
                <a:ea typeface="Arial"/>
                <a:cs typeface="Arial"/>
                <a:sym typeface="Arial"/>
              </a:rPr>
              <a:t>$ roslaunch mpu6050_driver mpu6050_driver.launch</a:t>
            </a:r>
            <a:endParaRPr/>
          </a:p>
          <a:p>
            <a:pPr indent="0" lvl="0" marL="0" rtl="0" algn="l">
              <a:lnSpc>
                <a:spcPct val="90000"/>
              </a:lnSpc>
              <a:spcBef>
                <a:spcPts val="1000"/>
              </a:spcBef>
              <a:spcAft>
                <a:spcPts val="0"/>
              </a:spcAft>
              <a:buClr>
                <a:schemeClr val="dk1"/>
              </a:buClr>
              <a:buSzPts val="2200"/>
              <a:buNone/>
            </a:pPr>
            <a:r>
              <a:rPr lang="en-US" sz="2200">
                <a:latin typeface="Arial"/>
                <a:ea typeface="Arial"/>
                <a:cs typeface="Arial"/>
                <a:sym typeface="Arial"/>
              </a:rPr>
              <a:t>Config files</a:t>
            </a:r>
            <a:endParaRPr/>
          </a:p>
          <a:p>
            <a:pPr indent="-228600" lvl="0" marL="228600" rtl="0" algn="l">
              <a:lnSpc>
                <a:spcPct val="90000"/>
              </a:lnSpc>
              <a:spcBef>
                <a:spcPts val="1000"/>
              </a:spcBef>
              <a:spcAft>
                <a:spcPts val="0"/>
              </a:spcAft>
              <a:buClr>
                <a:schemeClr val="dk1"/>
              </a:buClr>
              <a:buSzPts val="2200"/>
              <a:buChar char="•"/>
            </a:pPr>
            <a:r>
              <a:rPr b="1" lang="en-US" sz="2200" u="sng">
                <a:solidFill>
                  <a:schemeClr val="hlink"/>
                </a:solidFill>
                <a:latin typeface="Arial"/>
                <a:ea typeface="Arial"/>
                <a:cs typeface="Arial"/>
                <a:sym typeface="Arial"/>
                <a:hlinkClick r:id="rId3"/>
              </a:rPr>
              <a:t>mpu_settings.yaml</a:t>
            </a:r>
            <a:r>
              <a:rPr b="1" lang="en-US" sz="2200">
                <a:latin typeface="Arial"/>
                <a:ea typeface="Arial"/>
                <a:cs typeface="Arial"/>
                <a:sym typeface="Arial"/>
              </a:rPr>
              <a:t>:</a:t>
            </a:r>
            <a:r>
              <a:rPr lang="en-US" sz="2200">
                <a:latin typeface="Arial"/>
                <a:ea typeface="Arial"/>
                <a:cs typeface="Arial"/>
                <a:sym typeface="Arial"/>
              </a:rPr>
              <a:t> All parameters of MPU6050 used in the calibration node and main node</a:t>
            </a:r>
            <a:endParaRPr/>
          </a:p>
          <a:p>
            <a:pPr indent="-228600" lvl="0" marL="228600" rtl="0" algn="l">
              <a:lnSpc>
                <a:spcPct val="90000"/>
              </a:lnSpc>
              <a:spcBef>
                <a:spcPts val="1000"/>
              </a:spcBef>
              <a:spcAft>
                <a:spcPts val="0"/>
              </a:spcAft>
              <a:buClr>
                <a:schemeClr val="dk1"/>
              </a:buClr>
              <a:buSzPts val="2200"/>
              <a:buChar char="•"/>
            </a:pPr>
            <a:r>
              <a:rPr lang="en-US" sz="2200">
                <a:latin typeface="Arial"/>
                <a:ea typeface="Arial"/>
                <a:cs typeface="Arial"/>
                <a:sym typeface="Arial"/>
              </a:rPr>
              <a:t>Launch files</a:t>
            </a:r>
            <a:endParaRPr/>
          </a:p>
          <a:p>
            <a:pPr indent="-228600" lvl="0" marL="228600" rtl="0" algn="l">
              <a:lnSpc>
                <a:spcPct val="90000"/>
              </a:lnSpc>
              <a:spcBef>
                <a:spcPts val="1000"/>
              </a:spcBef>
              <a:spcAft>
                <a:spcPts val="0"/>
              </a:spcAft>
              <a:buClr>
                <a:schemeClr val="dk1"/>
              </a:buClr>
              <a:buSzPts val="2200"/>
              <a:buChar char="•"/>
            </a:pPr>
            <a:r>
              <a:rPr b="1" lang="en-US" sz="2200" u="sng">
                <a:solidFill>
                  <a:schemeClr val="hlink"/>
                </a:solidFill>
                <a:latin typeface="Arial"/>
                <a:ea typeface="Arial"/>
                <a:cs typeface="Arial"/>
                <a:sym typeface="Arial"/>
                <a:hlinkClick r:id="rId4"/>
              </a:rPr>
              <a:t>mpu6050_calibration.launch</a:t>
            </a:r>
            <a:r>
              <a:rPr b="1" lang="en-US" sz="2200">
                <a:latin typeface="Arial"/>
                <a:ea typeface="Arial"/>
                <a:cs typeface="Arial"/>
                <a:sym typeface="Arial"/>
              </a:rPr>
              <a:t>:</a:t>
            </a:r>
            <a:r>
              <a:rPr lang="en-US" sz="2200">
                <a:latin typeface="Arial"/>
                <a:ea typeface="Arial"/>
                <a:cs typeface="Arial"/>
                <a:sym typeface="Arial"/>
              </a:rPr>
              <a:t> Launch the calibration node</a:t>
            </a:r>
            <a:endParaRPr/>
          </a:p>
          <a:p>
            <a:pPr indent="-228600" lvl="0" marL="228600" rtl="0" algn="l">
              <a:lnSpc>
                <a:spcPct val="90000"/>
              </a:lnSpc>
              <a:spcBef>
                <a:spcPts val="1000"/>
              </a:spcBef>
              <a:spcAft>
                <a:spcPts val="0"/>
              </a:spcAft>
              <a:buClr>
                <a:schemeClr val="dk1"/>
              </a:buClr>
              <a:buSzPts val="2200"/>
              <a:buChar char="•"/>
            </a:pPr>
            <a:r>
              <a:rPr b="1" lang="en-US" sz="2200" u="sng">
                <a:solidFill>
                  <a:schemeClr val="hlink"/>
                </a:solidFill>
                <a:latin typeface="Arial"/>
                <a:ea typeface="Arial"/>
                <a:cs typeface="Arial"/>
                <a:sym typeface="Arial"/>
                <a:hlinkClick r:id="rId5"/>
              </a:rPr>
              <a:t>mpu6050_driver.launch</a:t>
            </a:r>
            <a:r>
              <a:rPr b="1" lang="en-US" sz="2200">
                <a:latin typeface="Arial"/>
                <a:ea typeface="Arial"/>
                <a:cs typeface="Arial"/>
                <a:sym typeface="Arial"/>
              </a:rPr>
              <a:t>:</a:t>
            </a:r>
            <a:r>
              <a:rPr lang="en-US" sz="2200">
                <a:latin typeface="Arial"/>
                <a:ea typeface="Arial"/>
                <a:cs typeface="Arial"/>
                <a:sym typeface="Arial"/>
              </a:rPr>
              <a:t> Launch the main node</a:t>
            </a:r>
            <a:endParaRPr/>
          </a:p>
          <a:p>
            <a:pPr indent="-228600" lvl="0" marL="228600" rtl="0" algn="l">
              <a:lnSpc>
                <a:spcPct val="90000"/>
              </a:lnSpc>
              <a:spcBef>
                <a:spcPts val="1000"/>
              </a:spcBef>
              <a:spcAft>
                <a:spcPts val="0"/>
              </a:spcAft>
              <a:buClr>
                <a:schemeClr val="dk1"/>
              </a:buClr>
              <a:buSzPts val="2200"/>
              <a:buChar char="•"/>
            </a:pPr>
            <a:r>
              <a:rPr lang="en-US" sz="2200">
                <a:latin typeface="Arial"/>
                <a:ea typeface="Arial"/>
                <a:cs typeface="Arial"/>
                <a:sym typeface="Arial"/>
              </a:rPr>
              <a:t>Published Topics: </a:t>
            </a:r>
            <a:r>
              <a:rPr b="1" lang="en-US" sz="2200">
                <a:latin typeface="Arial"/>
                <a:ea typeface="Arial"/>
                <a:cs typeface="Arial"/>
                <a:sym typeface="Arial"/>
              </a:rPr>
              <a:t>/imu</a:t>
            </a:r>
            <a:r>
              <a:rPr lang="en-US" sz="2200">
                <a:latin typeface="Arial"/>
                <a:ea typeface="Arial"/>
                <a:cs typeface="Arial"/>
                <a:sym typeface="Arial"/>
              </a:rPr>
              <a:t> (</a:t>
            </a:r>
            <a:r>
              <a:rPr lang="en-US" sz="2200" u="sng">
                <a:solidFill>
                  <a:schemeClr val="hlink"/>
                </a:solidFill>
                <a:latin typeface="Arial"/>
                <a:ea typeface="Arial"/>
                <a:cs typeface="Arial"/>
                <a:sym typeface="Arial"/>
                <a:hlinkClick r:id="rId6"/>
              </a:rPr>
              <a:t>sensor_msgs/IMU</a:t>
            </a:r>
            <a:r>
              <a:rPr lang="en-US" sz="2200">
                <a:latin typeface="Arial"/>
                <a:ea typeface="Arial"/>
                <a:cs typeface="Arial"/>
                <a:sym typeface="Arial"/>
              </a:rPr>
              <a:t>) Imu data with the values from MPU6050 accelerometer and gyroscope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2" name="Google Shape;282;p24"/>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Terminal output</a:t>
            </a:r>
            <a:endParaRPr/>
          </a:p>
        </p:txBody>
      </p:sp>
      <p:sp>
        <p:nvSpPr>
          <p:cNvPr id="283" name="Google Shape;283;p24"/>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4" name="Google Shape;284;p24"/>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On master device </a:t>
            </a:r>
            <a:endParaRPr/>
          </a:p>
          <a:p>
            <a:pPr indent="-228600" lvl="0" marL="228600" rtl="0" algn="l">
              <a:lnSpc>
                <a:spcPct val="90000"/>
              </a:lnSpc>
              <a:spcBef>
                <a:spcPts val="1000"/>
              </a:spcBef>
              <a:spcAft>
                <a:spcPts val="0"/>
              </a:spcAft>
              <a:buClr>
                <a:schemeClr val="dk1"/>
              </a:buClr>
              <a:buSzPts val="2200"/>
              <a:buChar char="•"/>
            </a:pPr>
            <a:r>
              <a:rPr lang="en-US" sz="2200"/>
              <a:t>Rostopic list </a:t>
            </a:r>
            <a:endParaRPr/>
          </a:p>
          <a:p>
            <a:pPr indent="-228600" lvl="0" marL="228600" rtl="0" algn="l">
              <a:lnSpc>
                <a:spcPct val="90000"/>
              </a:lnSpc>
              <a:spcBef>
                <a:spcPts val="1000"/>
              </a:spcBef>
              <a:spcAft>
                <a:spcPts val="0"/>
              </a:spcAft>
              <a:buClr>
                <a:schemeClr val="dk1"/>
              </a:buClr>
              <a:buSzPts val="2200"/>
              <a:buChar char="•"/>
            </a:pPr>
            <a:r>
              <a:rPr lang="en-US" sz="2200"/>
              <a:t>Rostopic echo /imu/data_raw</a:t>
            </a:r>
            <a:endParaRPr/>
          </a:p>
          <a:p>
            <a:pPr indent="0" lvl="0" marL="0" rtl="0" algn="l">
              <a:lnSpc>
                <a:spcPct val="90000"/>
              </a:lnSpc>
              <a:spcBef>
                <a:spcPts val="1000"/>
              </a:spcBef>
              <a:spcAft>
                <a:spcPts val="0"/>
              </a:spcAft>
              <a:buClr>
                <a:schemeClr val="dk1"/>
              </a:buClr>
              <a:buSzPts val="2200"/>
              <a:buNone/>
            </a:pPr>
            <a:r>
              <a:t/>
            </a:r>
            <a:endParaRPr sz="2200"/>
          </a:p>
        </p:txBody>
      </p:sp>
      <p:pic>
        <p:nvPicPr>
          <p:cNvPr descr="A computer screen shot of a computer code&#10;&#10;Description automatically generated" id="285" name="Google Shape;285;p24"/>
          <p:cNvPicPr preferRelativeResize="0"/>
          <p:nvPr/>
        </p:nvPicPr>
        <p:blipFill rotWithShape="1">
          <a:blip r:embed="rId3">
            <a:alphaModFix/>
          </a:blip>
          <a:srcRect b="0" l="0" r="0" t="0"/>
          <a:stretch/>
        </p:blipFill>
        <p:spPr>
          <a:xfrm>
            <a:off x="4654296" y="1392402"/>
            <a:ext cx="6903720" cy="4073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2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1" name="Google Shape;291;p25"/>
          <p:cNvSpPr txBox="1"/>
          <p:nvPr>
            <p:ph type="title"/>
          </p:nvPr>
        </p:nvSpPr>
        <p:spPr>
          <a:xfrm>
            <a:off x="890338" y="640080"/>
            <a:ext cx="3734014"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Encoder</a:t>
            </a:r>
            <a:endParaRPr/>
          </a:p>
        </p:txBody>
      </p:sp>
      <p:sp>
        <p:nvSpPr>
          <p:cNvPr id="292" name="Google Shape;292;p25"/>
          <p:cNvSpPr/>
          <p:nvPr/>
        </p:nvSpPr>
        <p:spPr>
          <a:xfrm>
            <a:off x="890338" y="4409267"/>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IR Photoelectric Encoder Sensor 4Pin: Buy Online at Best Price in Egypt -  Souq is now Amazon.eg" id="293" name="Google Shape;293;p25"/>
          <p:cNvPicPr preferRelativeResize="0"/>
          <p:nvPr>
            <p:ph idx="1" type="body"/>
          </p:nvPr>
        </p:nvPicPr>
        <p:blipFill rotWithShape="1">
          <a:blip r:embed="rId3">
            <a:alphaModFix/>
          </a:blip>
          <a:srcRect b="-1" l="10981" r="-1" t="0"/>
          <a:stretch/>
        </p:blipFill>
        <p:spPr>
          <a:xfrm>
            <a:off x="5311702" y="10"/>
            <a:ext cx="6878775" cy="6857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2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9" name="Google Shape;299;p26"/>
          <p:cNvSpPr txBox="1"/>
          <p:nvPr>
            <p:ph type="title"/>
          </p:nvPr>
        </p:nvSpPr>
        <p:spPr>
          <a:xfrm>
            <a:off x="640080" y="329184"/>
            <a:ext cx="6894576"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Photoelectric encoder</a:t>
            </a:r>
            <a:endParaRPr/>
          </a:p>
        </p:txBody>
      </p:sp>
      <p:sp>
        <p:nvSpPr>
          <p:cNvPr id="300" name="Google Shape;300;p26"/>
          <p:cNvSpPr/>
          <p:nvPr/>
        </p:nvSpPr>
        <p:spPr>
          <a:xfrm>
            <a:off x="758952" y="2395728"/>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1" name="Google Shape;301;p26"/>
          <p:cNvSpPr txBox="1"/>
          <p:nvPr>
            <p:ph idx="1" type="body"/>
          </p:nvPr>
        </p:nvSpPr>
        <p:spPr>
          <a:xfrm>
            <a:off x="640080" y="2706624"/>
            <a:ext cx="6894576" cy="3483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t>We are using an incremental encoder but if you are using encoder with 2 channels to indicate direction that will be better</a:t>
            </a:r>
            <a:endParaRPr/>
          </a:p>
          <a:p>
            <a:pPr indent="0" lvl="0" marL="0" rtl="0" algn="l">
              <a:lnSpc>
                <a:spcPct val="90000"/>
              </a:lnSpc>
              <a:spcBef>
                <a:spcPts val="1000"/>
              </a:spcBef>
              <a:spcAft>
                <a:spcPts val="0"/>
              </a:spcAft>
              <a:buClr>
                <a:schemeClr val="dk1"/>
              </a:buClr>
              <a:buSzPts val="2200"/>
              <a:buNone/>
            </a:pPr>
            <a:r>
              <a:t/>
            </a:r>
            <a:endParaRPr sz="2200"/>
          </a:p>
        </p:txBody>
      </p:sp>
      <p:pic>
        <p:nvPicPr>
          <p:cNvPr id="302" name="Google Shape;302;p26"/>
          <p:cNvPicPr preferRelativeResize="0"/>
          <p:nvPr/>
        </p:nvPicPr>
        <p:blipFill rotWithShape="1">
          <a:blip r:embed="rId3">
            <a:alphaModFix/>
          </a:blip>
          <a:srcRect b="0" l="0" r="0" t="0"/>
          <a:stretch/>
        </p:blipFill>
        <p:spPr>
          <a:xfrm>
            <a:off x="8155963" y="329183"/>
            <a:ext cx="3429969" cy="3429969"/>
          </a:xfrm>
          <a:prstGeom prst="rect">
            <a:avLst/>
          </a:prstGeom>
          <a:noFill/>
          <a:ln>
            <a:noFill/>
          </a:ln>
        </p:spPr>
      </p:pic>
      <p:pic>
        <p:nvPicPr>
          <p:cNvPr id="303" name="Google Shape;303;p26"/>
          <p:cNvPicPr preferRelativeResize="0"/>
          <p:nvPr/>
        </p:nvPicPr>
        <p:blipFill rotWithShape="1">
          <a:blip r:embed="rId4">
            <a:alphaModFix/>
          </a:blip>
          <a:srcRect b="0" l="0" r="0" t="0"/>
          <a:stretch/>
        </p:blipFill>
        <p:spPr>
          <a:xfrm>
            <a:off x="7909991" y="4079193"/>
            <a:ext cx="3903626" cy="21762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9" name="Google Shape;309;p27"/>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Connections:</a:t>
            </a:r>
            <a:endParaRPr/>
          </a:p>
        </p:txBody>
      </p:sp>
      <p:sp>
        <p:nvSpPr>
          <p:cNvPr id="310" name="Google Shape;310;p27"/>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1" name="Google Shape;311;p27"/>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i="0" lang="en-US" sz="2000">
                <a:highlight>
                  <a:srgbClr val="FFFFFF"/>
                </a:highlight>
                <a:latin typeface="Arial"/>
                <a:ea typeface="Arial"/>
                <a:cs typeface="Arial"/>
                <a:sym typeface="Arial"/>
              </a:rPr>
              <a:t>Connecting pins of the speed module (encoder FC-03):</a:t>
            </a:r>
            <a:endParaRPr b="0" i="0" sz="2000">
              <a:highlight>
                <a:srgbClr val="FFFFFF"/>
              </a:highlight>
              <a:latin typeface="Arial"/>
              <a:ea typeface="Arial"/>
              <a:cs typeface="Arial"/>
              <a:sym typeface="Arial"/>
            </a:endParaRPr>
          </a:p>
          <a:p>
            <a:pPr indent="-228600" lvl="0" marL="228600" rtl="0" algn="l">
              <a:lnSpc>
                <a:spcPct val="90000"/>
              </a:lnSpc>
              <a:spcBef>
                <a:spcPts val="1000"/>
              </a:spcBef>
              <a:spcAft>
                <a:spcPts val="0"/>
              </a:spcAft>
              <a:buClr>
                <a:schemeClr val="dk1"/>
              </a:buClr>
              <a:buSzPts val="2000"/>
              <a:buChar char="•"/>
            </a:pPr>
            <a:r>
              <a:rPr b="0" i="0" lang="en-US" sz="2000">
                <a:highlight>
                  <a:srgbClr val="FFFFFF"/>
                </a:highlight>
                <a:latin typeface="Arial"/>
                <a:ea typeface="Arial"/>
                <a:cs typeface="Arial"/>
                <a:sym typeface="Arial"/>
              </a:rPr>
              <a:t>VCC: Module power supply from 3.3V to 12V.</a:t>
            </a:r>
            <a:endParaRPr/>
          </a:p>
          <a:p>
            <a:pPr indent="-228600" lvl="0" marL="228600" rtl="0" algn="l">
              <a:lnSpc>
                <a:spcPct val="90000"/>
              </a:lnSpc>
              <a:spcBef>
                <a:spcPts val="1000"/>
              </a:spcBef>
              <a:spcAft>
                <a:spcPts val="0"/>
              </a:spcAft>
              <a:buClr>
                <a:schemeClr val="dk1"/>
              </a:buClr>
              <a:buSzPts val="2000"/>
              <a:buChar char="•"/>
            </a:pPr>
            <a:r>
              <a:rPr b="0" i="0" lang="en-US" sz="2000">
                <a:highlight>
                  <a:srgbClr val="FFFFFF"/>
                </a:highlight>
                <a:latin typeface="Arial"/>
                <a:ea typeface="Arial"/>
                <a:cs typeface="Arial"/>
                <a:sym typeface="Arial"/>
              </a:rPr>
              <a:t>GND: Ground.</a:t>
            </a:r>
            <a:endParaRPr/>
          </a:p>
          <a:p>
            <a:pPr indent="-228600" lvl="0" marL="228600" rtl="0" algn="l">
              <a:lnSpc>
                <a:spcPct val="90000"/>
              </a:lnSpc>
              <a:spcBef>
                <a:spcPts val="1000"/>
              </a:spcBef>
              <a:spcAft>
                <a:spcPts val="0"/>
              </a:spcAft>
              <a:buClr>
                <a:schemeClr val="dk1"/>
              </a:buClr>
              <a:buSzPts val="2000"/>
              <a:buChar char="•"/>
            </a:pPr>
            <a:r>
              <a:rPr b="0" i="0" lang="en-US" sz="2000">
                <a:highlight>
                  <a:srgbClr val="FFFFFF"/>
                </a:highlight>
                <a:latin typeface="Arial"/>
                <a:ea typeface="Arial"/>
                <a:cs typeface="Arial"/>
                <a:sym typeface="Arial"/>
              </a:rPr>
              <a:t>D0: Digital signal of the output pulses.</a:t>
            </a:r>
            <a:endParaRPr/>
          </a:p>
          <a:p>
            <a:pPr indent="-228600" lvl="0" marL="228600" rtl="0" algn="l">
              <a:lnSpc>
                <a:spcPct val="90000"/>
              </a:lnSpc>
              <a:spcBef>
                <a:spcPts val="1000"/>
              </a:spcBef>
              <a:spcAft>
                <a:spcPts val="0"/>
              </a:spcAft>
              <a:buClr>
                <a:schemeClr val="dk1"/>
              </a:buClr>
              <a:buSzPts val="2000"/>
              <a:buChar char="•"/>
            </a:pPr>
            <a:r>
              <a:rPr b="0" i="0" lang="en-US" sz="2000">
                <a:highlight>
                  <a:srgbClr val="FFFFFF"/>
                </a:highlight>
                <a:latin typeface="Arial"/>
                <a:ea typeface="Arial"/>
                <a:cs typeface="Arial"/>
                <a:sym typeface="Arial"/>
              </a:rPr>
              <a:t>A0: Analog signal of the output pulses. Output signal in real time. (Usually not used).</a:t>
            </a:r>
            <a:endParaRPr/>
          </a:p>
          <a:p>
            <a:pPr indent="0" lvl="0" marL="0" rtl="0" algn="l">
              <a:lnSpc>
                <a:spcPct val="90000"/>
              </a:lnSpc>
              <a:spcBef>
                <a:spcPts val="1000"/>
              </a:spcBef>
              <a:spcAft>
                <a:spcPts val="0"/>
              </a:spcAft>
              <a:buClr>
                <a:schemeClr val="dk1"/>
              </a:buClr>
              <a:buSzPts val="2000"/>
              <a:buNone/>
            </a:pPr>
            <a:r>
              <a:t/>
            </a:r>
            <a:endParaRPr sz="2000"/>
          </a:p>
        </p:txBody>
      </p:sp>
      <p:pic>
        <p:nvPicPr>
          <p:cNvPr descr="IR infrared speed sensor with Arduino | How does work IR speed sensor -  SriTu Hobby" id="312" name="Google Shape;312;p27"/>
          <p:cNvPicPr preferRelativeResize="0"/>
          <p:nvPr/>
        </p:nvPicPr>
        <p:blipFill rotWithShape="1">
          <a:blip r:embed="rId3">
            <a:alphaModFix/>
          </a:blip>
          <a:srcRect b="5673" l="6178" r="1973" t="3059"/>
          <a:stretch/>
        </p:blipFill>
        <p:spPr>
          <a:xfrm>
            <a:off x="6099048" y="1903378"/>
            <a:ext cx="5458968" cy="3051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8" name="Google Shape;318;p28"/>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Play"/>
              <a:buNone/>
            </a:pPr>
            <a:r>
              <a:rPr lang="en-US" sz="6600">
                <a:solidFill>
                  <a:schemeClr val="dk1"/>
                </a:solidFill>
                <a:latin typeface="Play"/>
                <a:ea typeface="Play"/>
                <a:cs typeface="Play"/>
                <a:sym typeface="Play"/>
              </a:rPr>
              <a:t>Testing code with </a:t>
            </a:r>
            <a:r>
              <a:rPr lang="en-US" sz="6600"/>
              <a:t>A</a:t>
            </a:r>
            <a:r>
              <a:rPr lang="en-US" sz="6600">
                <a:solidFill>
                  <a:schemeClr val="dk1"/>
                </a:solidFill>
                <a:latin typeface="Play"/>
                <a:ea typeface="Play"/>
                <a:cs typeface="Play"/>
                <a:sym typeface="Play"/>
              </a:rPr>
              <a:t>rduino:</a:t>
            </a:r>
            <a:endParaRPr/>
          </a:p>
        </p:txBody>
      </p:sp>
      <p:sp>
        <p:nvSpPr>
          <p:cNvPr id="319" name="Google Shape;319;p28"/>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20" name="Google Shape;320;p28"/>
          <p:cNvPicPr preferRelativeResize="0"/>
          <p:nvPr/>
        </p:nvPicPr>
        <p:blipFill rotWithShape="1">
          <a:blip r:embed="rId3">
            <a:alphaModFix/>
          </a:blip>
          <a:srcRect b="0" l="0" r="0" t="0"/>
          <a:stretch/>
        </p:blipFill>
        <p:spPr>
          <a:xfrm>
            <a:off x="4210692" y="1676316"/>
            <a:ext cx="7813007" cy="43362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6" name="Google Shape;326;p29"/>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Play"/>
              <a:buNone/>
            </a:pPr>
            <a:r>
              <a:rPr lang="en-US" sz="6600">
                <a:solidFill>
                  <a:schemeClr val="dk1"/>
                </a:solidFill>
                <a:latin typeface="Play"/>
                <a:ea typeface="Play"/>
                <a:cs typeface="Play"/>
                <a:sym typeface="Play"/>
              </a:rPr>
              <a:t>Main loop</a:t>
            </a:r>
            <a:endParaRPr/>
          </a:p>
        </p:txBody>
      </p:sp>
      <p:sp>
        <p:nvSpPr>
          <p:cNvPr id="327" name="Google Shape;327;p29"/>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28" name="Google Shape;328;p29"/>
          <p:cNvPicPr preferRelativeResize="0"/>
          <p:nvPr/>
        </p:nvPicPr>
        <p:blipFill rotWithShape="1">
          <a:blip r:embed="rId3">
            <a:alphaModFix/>
          </a:blip>
          <a:srcRect b="39678" l="0" r="5486" t="0"/>
          <a:stretch/>
        </p:blipFill>
        <p:spPr>
          <a:xfrm>
            <a:off x="4338055" y="728160"/>
            <a:ext cx="7624766" cy="2700840"/>
          </a:xfrm>
          <a:prstGeom prst="rect">
            <a:avLst/>
          </a:prstGeom>
          <a:noFill/>
          <a:ln>
            <a:noFill/>
          </a:ln>
        </p:spPr>
      </p:pic>
      <p:pic>
        <p:nvPicPr>
          <p:cNvPr id="329" name="Google Shape;329;p29"/>
          <p:cNvPicPr preferRelativeResize="0"/>
          <p:nvPr/>
        </p:nvPicPr>
        <p:blipFill rotWithShape="1">
          <a:blip r:embed="rId3">
            <a:alphaModFix/>
          </a:blip>
          <a:srcRect b="0" l="0" r="18624" t="59893"/>
          <a:stretch/>
        </p:blipFill>
        <p:spPr>
          <a:xfrm>
            <a:off x="4210692" y="3662795"/>
            <a:ext cx="7879492" cy="21564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641180" y="479839"/>
            <a:ext cx="10909640" cy="1065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Play"/>
              <a:buNone/>
            </a:pPr>
            <a:r>
              <a:rPr lang="en-US" sz="6600"/>
              <a:t>Components </a:t>
            </a:r>
            <a:endParaRPr/>
          </a:p>
        </p:txBody>
      </p:sp>
      <p:pic>
        <p:nvPicPr>
          <p:cNvPr descr="A blue circuit board with white text&#10;&#10;Description automatically generated" id="104" name="Google Shape;104;p3"/>
          <p:cNvPicPr preferRelativeResize="0"/>
          <p:nvPr>
            <p:ph idx="1" type="body"/>
          </p:nvPr>
        </p:nvPicPr>
        <p:blipFill rotWithShape="1">
          <a:blip r:embed="rId3">
            <a:alphaModFix/>
          </a:blip>
          <a:srcRect b="0" l="0" r="0" t="0"/>
          <a:stretch/>
        </p:blipFill>
        <p:spPr>
          <a:xfrm>
            <a:off x="8345798" y="4511587"/>
            <a:ext cx="2224037" cy="2224037"/>
          </a:xfrm>
          <a:prstGeom prst="rect">
            <a:avLst/>
          </a:prstGeom>
          <a:noFill/>
          <a:ln>
            <a:noFill/>
          </a:ln>
        </p:spPr>
      </p:pic>
      <p:pic>
        <p:nvPicPr>
          <p:cNvPr descr="IR Photoelectric Encoder Sensor 4Pin: Buy Online at Best Price in Egypt -  Souq is now Amazon.eg" id="105" name="Google Shape;105;p3"/>
          <p:cNvPicPr preferRelativeResize="0"/>
          <p:nvPr/>
        </p:nvPicPr>
        <p:blipFill rotWithShape="1">
          <a:blip r:embed="rId4">
            <a:alphaModFix/>
          </a:blip>
          <a:srcRect b="0" l="0" r="0" t="0"/>
          <a:stretch/>
        </p:blipFill>
        <p:spPr>
          <a:xfrm>
            <a:off x="1799302" y="4576108"/>
            <a:ext cx="2360559" cy="2094996"/>
          </a:xfrm>
          <a:prstGeom prst="rect">
            <a:avLst/>
          </a:prstGeom>
          <a:noFill/>
          <a:ln>
            <a:noFill/>
          </a:ln>
        </p:spPr>
      </p:pic>
      <p:pic>
        <p:nvPicPr>
          <p:cNvPr descr="Slamtec RPLIDAR A1 Laser Ranging Sensor, 360° Omnidirectional Lidar |  RPLIDAR A1" id="106" name="Google Shape;106;p3"/>
          <p:cNvPicPr preferRelativeResize="0"/>
          <p:nvPr/>
        </p:nvPicPr>
        <p:blipFill rotWithShape="1">
          <a:blip r:embed="rId5">
            <a:alphaModFix/>
          </a:blip>
          <a:srcRect b="0" l="0" r="0" t="0"/>
          <a:stretch/>
        </p:blipFill>
        <p:spPr>
          <a:xfrm>
            <a:off x="6156330" y="2284536"/>
            <a:ext cx="2631777" cy="1973833"/>
          </a:xfrm>
          <a:prstGeom prst="rect">
            <a:avLst/>
          </a:prstGeom>
          <a:noFill/>
          <a:ln>
            <a:noFill/>
          </a:ln>
        </p:spPr>
      </p:pic>
      <p:pic>
        <p:nvPicPr>
          <p:cNvPr descr="Raspberry Pi 4 Model B 1GB" id="107" name="Google Shape;107;p3"/>
          <p:cNvPicPr preferRelativeResize="0"/>
          <p:nvPr/>
        </p:nvPicPr>
        <p:blipFill rotWithShape="1">
          <a:blip r:embed="rId6">
            <a:alphaModFix/>
          </a:blip>
          <a:srcRect b="15441" l="15007" r="17722" t="8459"/>
          <a:stretch/>
        </p:blipFill>
        <p:spPr>
          <a:xfrm>
            <a:off x="-59810" y="1497201"/>
            <a:ext cx="3465566" cy="2799829"/>
          </a:xfrm>
          <a:prstGeom prst="rect">
            <a:avLst/>
          </a:prstGeom>
          <a:noFill/>
          <a:ln>
            <a:noFill/>
          </a:ln>
        </p:spPr>
      </p:pic>
      <p:pic>
        <p:nvPicPr>
          <p:cNvPr descr="Arduino Uno - Wikipedia" id="108" name="Google Shape;108;p3"/>
          <p:cNvPicPr preferRelativeResize="0"/>
          <p:nvPr/>
        </p:nvPicPr>
        <p:blipFill rotWithShape="1">
          <a:blip r:embed="rId7">
            <a:alphaModFix/>
          </a:blip>
          <a:srcRect b="11419" l="0" r="0" t="10129"/>
          <a:stretch/>
        </p:blipFill>
        <p:spPr>
          <a:xfrm>
            <a:off x="9053009" y="1607787"/>
            <a:ext cx="2834915" cy="2224037"/>
          </a:xfrm>
          <a:prstGeom prst="rect">
            <a:avLst/>
          </a:prstGeom>
          <a:noFill/>
          <a:ln>
            <a:noFill/>
          </a:ln>
        </p:spPr>
      </p:pic>
      <p:pic>
        <p:nvPicPr>
          <p:cNvPr descr="Electronic Spices Dual Shaft 3v Dc Gear Motor 9v Dc Motor Plastic for Toy  Cars - Multicolor (Pack of 2) : Amazon.in: Toys &amp; Games" id="109" name="Google Shape;109;p3"/>
          <p:cNvPicPr preferRelativeResize="0"/>
          <p:nvPr/>
        </p:nvPicPr>
        <p:blipFill rotWithShape="1">
          <a:blip r:embed="rId8">
            <a:alphaModFix/>
          </a:blip>
          <a:srcRect b="0" l="0" r="0" t="0"/>
          <a:stretch/>
        </p:blipFill>
        <p:spPr>
          <a:xfrm>
            <a:off x="5258470" y="4576108"/>
            <a:ext cx="1991390" cy="2107498"/>
          </a:xfrm>
          <a:prstGeom prst="rect">
            <a:avLst/>
          </a:prstGeom>
          <a:noFill/>
          <a:ln>
            <a:noFill/>
          </a:ln>
        </p:spPr>
      </p:pic>
      <p:pic>
        <p:nvPicPr>
          <p:cNvPr descr="Buy L298N Based Motor Driver Module – 2A Online at Robu.in" id="110" name="Google Shape;110;p3"/>
          <p:cNvPicPr preferRelativeResize="0"/>
          <p:nvPr/>
        </p:nvPicPr>
        <p:blipFill rotWithShape="1">
          <a:blip r:embed="rId9">
            <a:alphaModFix/>
          </a:blip>
          <a:srcRect b="15268" l="14589" r="13869" t="15053"/>
          <a:stretch/>
        </p:blipFill>
        <p:spPr>
          <a:xfrm>
            <a:off x="3699456" y="2090330"/>
            <a:ext cx="2151035" cy="20949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3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5" name="Google Shape;335;p30"/>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6" name="Google Shape;336;p30"/>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Play"/>
              <a:buNone/>
            </a:pPr>
            <a:r>
              <a:rPr lang="en-US">
                <a:solidFill>
                  <a:srgbClr val="FFFFFF"/>
                </a:solidFill>
              </a:rPr>
              <a:t>Encoder with Raspberry PI</a:t>
            </a:r>
            <a:endParaRPr>
              <a:solidFill>
                <a:srgbClr val="FFFFFF"/>
              </a:solidFill>
              <a:latin typeface="Play"/>
              <a:ea typeface="Play"/>
              <a:cs typeface="Play"/>
              <a:sym typeface="Play"/>
            </a:endParaRPr>
          </a:p>
        </p:txBody>
      </p:sp>
      <p:sp>
        <p:nvSpPr>
          <p:cNvPr id="337" name="Google Shape;337;p30"/>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8" name="Google Shape;338;p30"/>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After testing with Arduino we want to test with raspberry pi to send the readings</a:t>
            </a:r>
            <a:endParaRPr/>
          </a:p>
          <a:p>
            <a:pPr indent="-228600" lvl="0" marL="228600" rtl="0" algn="l">
              <a:lnSpc>
                <a:spcPct val="90000"/>
              </a:lnSpc>
              <a:spcBef>
                <a:spcPts val="1000"/>
              </a:spcBef>
              <a:spcAft>
                <a:spcPts val="0"/>
              </a:spcAft>
              <a:buClr>
                <a:schemeClr val="dk1"/>
              </a:buClr>
              <a:buSzPts val="2800"/>
              <a:buChar char="•"/>
            </a:pPr>
            <a:r>
              <a:rPr lang="en-US"/>
              <a:t>We want to edit Arduino code to publish ticks</a:t>
            </a:r>
            <a:endParaRPr/>
          </a:p>
          <a:p>
            <a:pPr indent="-228600" lvl="0" marL="228600" rtl="0" algn="l">
              <a:lnSpc>
                <a:spcPct val="90000"/>
              </a:lnSpc>
              <a:spcBef>
                <a:spcPts val="1000"/>
              </a:spcBef>
              <a:spcAft>
                <a:spcPts val="0"/>
              </a:spcAft>
              <a:buClr>
                <a:schemeClr val="dk1"/>
              </a:buClr>
              <a:buSzPts val="2800"/>
              <a:buChar char="•"/>
            </a:pPr>
            <a:r>
              <a:rPr lang="en-US"/>
              <a:t>Then publish ticks on a topic with rosserial to raspberry pi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4" name="Google Shape;34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Arduino code:</a:t>
            </a:r>
            <a:endParaRPr/>
          </a:p>
        </p:txBody>
      </p:sp>
      <p:sp>
        <p:nvSpPr>
          <p:cNvPr id="345" name="Google Shape;345;p31"/>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6" name="Google Shape;346;p31"/>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code must be setup for the Arduino to publish the ticks </a:t>
            </a:r>
            <a:endParaRPr/>
          </a:p>
          <a:p>
            <a:pPr indent="-228600" lvl="0" marL="228600" rtl="0" algn="l">
              <a:lnSpc>
                <a:spcPct val="90000"/>
              </a:lnSpc>
              <a:spcBef>
                <a:spcPts val="1000"/>
              </a:spcBef>
              <a:spcAft>
                <a:spcPts val="0"/>
              </a:spcAft>
              <a:buClr>
                <a:schemeClr val="dk1"/>
              </a:buClr>
              <a:buSzPts val="2800"/>
              <a:buChar char="•"/>
            </a:pPr>
            <a:r>
              <a:rPr lang="en-US"/>
              <a:t>Code can be found in this link:</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3"/>
              </a:rPr>
              <a:t>https://automaticaddison.com/how-to-publish-wheel-encoder-tick-data-using-ros-and-arduino/</a:t>
            </a: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3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2" name="Google Shape;352;p32"/>
          <p:cNvSpPr txBox="1"/>
          <p:nvPr>
            <p:ph type="title"/>
          </p:nvPr>
        </p:nvSpPr>
        <p:spPr>
          <a:xfrm>
            <a:off x="630936" y="457200"/>
            <a:ext cx="4343400" cy="19293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ROS node:</a:t>
            </a:r>
            <a:endParaRPr/>
          </a:p>
        </p:txBody>
      </p:sp>
      <p:sp>
        <p:nvSpPr>
          <p:cNvPr id="353" name="Google Shape;353;p32"/>
          <p:cNvSpPr/>
          <p:nvPr/>
        </p:nvSpPr>
        <p:spPr>
          <a:xfrm rot="5400000">
            <a:off x="4471415" y="1412748"/>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4" name="Google Shape;354;p32"/>
          <p:cNvSpPr txBox="1"/>
          <p:nvPr/>
        </p:nvSpPr>
        <p:spPr>
          <a:xfrm>
            <a:off x="5541263" y="457200"/>
            <a:ext cx="6007608" cy="1929384"/>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This node is on raspberry pi to receive the readings</a:t>
            </a:r>
            <a:endParaRPr/>
          </a:p>
        </p:txBody>
      </p:sp>
      <p:pic>
        <p:nvPicPr>
          <p:cNvPr descr="A screen shot of a computer code&#10;&#10;Description automatically generated" id="355" name="Google Shape;355;p32"/>
          <p:cNvPicPr preferRelativeResize="0"/>
          <p:nvPr>
            <p:ph idx="1" type="body"/>
          </p:nvPr>
        </p:nvPicPr>
        <p:blipFill rotWithShape="1">
          <a:blip r:embed="rId3">
            <a:alphaModFix/>
          </a:blip>
          <a:srcRect b="0" l="0" r="0" t="0"/>
          <a:stretch/>
        </p:blipFill>
        <p:spPr>
          <a:xfrm>
            <a:off x="406627" y="2147271"/>
            <a:ext cx="3799590" cy="4523322"/>
          </a:xfrm>
          <a:prstGeom prst="rect">
            <a:avLst/>
          </a:prstGeom>
          <a:noFill/>
          <a:ln>
            <a:noFill/>
          </a:ln>
        </p:spPr>
      </p:pic>
      <p:pic>
        <p:nvPicPr>
          <p:cNvPr descr="A screenshot of a computer program&#10;&#10;Description automatically generated" id="356" name="Google Shape;356;p32"/>
          <p:cNvPicPr preferRelativeResize="0"/>
          <p:nvPr/>
        </p:nvPicPr>
        <p:blipFill rotWithShape="1">
          <a:blip r:embed="rId4">
            <a:alphaModFix/>
          </a:blip>
          <a:srcRect b="0" l="833" r="0" t="0"/>
          <a:stretch/>
        </p:blipFill>
        <p:spPr>
          <a:xfrm>
            <a:off x="4206217" y="2605854"/>
            <a:ext cx="4009265" cy="4032876"/>
          </a:xfrm>
          <a:prstGeom prst="rect">
            <a:avLst/>
          </a:prstGeom>
          <a:noFill/>
          <a:ln>
            <a:noFill/>
          </a:ln>
        </p:spPr>
      </p:pic>
      <p:pic>
        <p:nvPicPr>
          <p:cNvPr descr="A screenshot of a computer program&#10;&#10;Description automatically generated" id="357" name="Google Shape;357;p32"/>
          <p:cNvPicPr preferRelativeResize="0"/>
          <p:nvPr/>
        </p:nvPicPr>
        <p:blipFill rotWithShape="1">
          <a:blip r:embed="rId5">
            <a:alphaModFix/>
          </a:blip>
          <a:srcRect b="0" l="777" r="1" t="1800"/>
          <a:stretch/>
        </p:blipFill>
        <p:spPr>
          <a:xfrm>
            <a:off x="7844649" y="3147016"/>
            <a:ext cx="4380097" cy="2351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3" name="Google Shape;363;p33"/>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Running node</a:t>
            </a:r>
            <a:endParaRPr/>
          </a:p>
        </p:txBody>
      </p:sp>
      <p:sp>
        <p:nvSpPr>
          <p:cNvPr id="364" name="Google Shape;364;p33"/>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5" name="Google Shape;365;p33"/>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Here ROSserial is already set up</a:t>
            </a:r>
            <a:endParaRPr/>
          </a:p>
          <a:p>
            <a:pPr indent="-228600" lvl="0" marL="228600" rtl="0" algn="l">
              <a:lnSpc>
                <a:spcPct val="90000"/>
              </a:lnSpc>
              <a:spcBef>
                <a:spcPts val="1000"/>
              </a:spcBef>
              <a:spcAft>
                <a:spcPts val="0"/>
              </a:spcAft>
              <a:buClr>
                <a:schemeClr val="dk1"/>
              </a:buClr>
              <a:buSzPts val="2200"/>
              <a:buChar char="•"/>
            </a:pPr>
            <a:r>
              <a:rPr lang="en-US" sz="2200"/>
              <a:t>We just have to start rosserial node:</a:t>
            </a:r>
            <a:endParaRPr/>
          </a:p>
          <a:p>
            <a:pPr indent="-228600" lvl="1" marL="685800" rtl="0" algn="l">
              <a:lnSpc>
                <a:spcPct val="90000"/>
              </a:lnSpc>
              <a:spcBef>
                <a:spcPts val="500"/>
              </a:spcBef>
              <a:spcAft>
                <a:spcPts val="0"/>
              </a:spcAft>
              <a:buClr>
                <a:schemeClr val="dk1"/>
              </a:buClr>
              <a:buSzPts val="2200"/>
              <a:buChar char="•"/>
            </a:pPr>
            <a:r>
              <a:rPr b="0" i="0" lang="en-US" sz="2200">
                <a:highlight>
                  <a:srgbClr val="FFFFFF"/>
                </a:highlight>
                <a:latin typeface="Arial"/>
                <a:ea typeface="Arial"/>
                <a:cs typeface="Arial"/>
                <a:sym typeface="Arial"/>
              </a:rPr>
              <a:t>rosrun rosserial_python serial_node.py /dev/ttyUSB</a:t>
            </a:r>
            <a:endParaRPr b="0" i="0" sz="2200">
              <a:highlight>
                <a:srgbClr val="FFFFFF"/>
              </a:highlight>
              <a:latin typeface="Source Code Pro"/>
              <a:ea typeface="Source Code Pro"/>
              <a:cs typeface="Source Code Pro"/>
              <a:sym typeface="Source Code Pro"/>
            </a:endParaRPr>
          </a:p>
          <a:p>
            <a:pPr indent="-88900" lvl="0" marL="228600" rtl="0" algn="l">
              <a:lnSpc>
                <a:spcPct val="90000"/>
              </a:lnSpc>
              <a:spcBef>
                <a:spcPts val="100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200"/>
              <a:buChar char="•"/>
            </a:pPr>
            <a:r>
              <a:rPr lang="en-US" sz="2200"/>
              <a:t>In another terminal run encoder python node </a:t>
            </a:r>
            <a:endParaRPr/>
          </a:p>
          <a:p>
            <a:pPr indent="-228600" lvl="1" marL="685800" rtl="0" algn="l">
              <a:lnSpc>
                <a:spcPct val="90000"/>
              </a:lnSpc>
              <a:spcBef>
                <a:spcPts val="500"/>
              </a:spcBef>
              <a:spcAft>
                <a:spcPts val="0"/>
              </a:spcAft>
              <a:buClr>
                <a:schemeClr val="dk1"/>
              </a:buClr>
              <a:buSzPts val="2200"/>
              <a:buChar char="•"/>
            </a:pPr>
            <a:r>
              <a:rPr b="0" i="0" lang="en-US" sz="2200">
                <a:highlight>
                  <a:srgbClr val="FFFFFF"/>
                </a:highlight>
                <a:latin typeface="Arial"/>
                <a:ea typeface="Arial"/>
                <a:cs typeface="Arial"/>
                <a:sym typeface="Arial"/>
              </a:rPr>
              <a:t> rosrun &lt;workspace_name&gt; encoder_node.py</a:t>
            </a:r>
            <a:endParaRPr sz="2200"/>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3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1" name="Google Shape;371;p34"/>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Play"/>
              <a:buNone/>
            </a:pPr>
            <a:r>
              <a:rPr lang="en-US" sz="6600"/>
              <a:t>Terminal message output</a:t>
            </a:r>
            <a:endParaRPr/>
          </a:p>
        </p:txBody>
      </p:sp>
      <p:sp>
        <p:nvSpPr>
          <p:cNvPr id="372" name="Google Shape;372;p34"/>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Set Up the Odometry for a Simulated Mobile Robot in ROS 2 – Automatic  Addison" id="373" name="Google Shape;373;p34"/>
          <p:cNvPicPr preferRelativeResize="0"/>
          <p:nvPr/>
        </p:nvPicPr>
        <p:blipFill rotWithShape="1">
          <a:blip r:embed="rId3">
            <a:alphaModFix/>
          </a:blip>
          <a:srcRect b="0" l="0" r="0" t="0"/>
          <a:stretch/>
        </p:blipFill>
        <p:spPr>
          <a:xfrm>
            <a:off x="1301535" y="2642616"/>
            <a:ext cx="3651426" cy="3605784"/>
          </a:xfrm>
          <a:prstGeom prst="rect">
            <a:avLst/>
          </a:prstGeom>
          <a:noFill/>
          <a:ln>
            <a:noFill/>
          </a:ln>
        </p:spPr>
      </p:pic>
      <p:pic>
        <p:nvPicPr>
          <p:cNvPr descr="How to use this code to publish a odom node? · Issue #19 · rpng/R-VIO ·  GitHub" id="374" name="Google Shape;374;p34"/>
          <p:cNvPicPr preferRelativeResize="0"/>
          <p:nvPr>
            <p:ph idx="1" type="body"/>
          </p:nvPr>
        </p:nvPicPr>
        <p:blipFill rotWithShape="1">
          <a:blip r:embed="rId4">
            <a:alphaModFix/>
          </a:blip>
          <a:srcRect b="0" l="0" r="0" t="0"/>
          <a:stretch/>
        </p:blipFill>
        <p:spPr>
          <a:xfrm>
            <a:off x="5818398" y="1913216"/>
            <a:ext cx="6148584" cy="48573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0" name="Google Shape;38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Motors and encoders code</a:t>
            </a:r>
            <a:endParaRPr/>
          </a:p>
        </p:txBody>
      </p:sp>
      <p:sp>
        <p:nvSpPr>
          <p:cNvPr id="381" name="Google Shape;381;p35"/>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2" name="Google Shape;382;p35"/>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We will integrate Arduino code of motors and encoders together and upload it on Arduino</a:t>
            </a:r>
            <a:endParaRPr/>
          </a:p>
          <a:p>
            <a:pPr indent="-228600" lvl="0" marL="228600" rtl="0" algn="l">
              <a:lnSpc>
                <a:spcPct val="90000"/>
              </a:lnSpc>
              <a:spcBef>
                <a:spcPts val="1000"/>
              </a:spcBef>
              <a:spcAft>
                <a:spcPts val="0"/>
              </a:spcAft>
              <a:buClr>
                <a:schemeClr val="dk1"/>
              </a:buClr>
              <a:buSzPts val="2200"/>
              <a:buChar char="•"/>
            </a:pPr>
            <a:r>
              <a:rPr lang="en-US" sz="2200"/>
              <a:t>Then run rosserial and monitor the topics published</a:t>
            </a:r>
            <a:endParaRPr/>
          </a:p>
          <a:p>
            <a:pPr indent="-228600" lvl="0" marL="228600" rtl="0" algn="l">
              <a:lnSpc>
                <a:spcPct val="90000"/>
              </a:lnSpc>
              <a:spcBef>
                <a:spcPts val="1000"/>
              </a:spcBef>
              <a:spcAft>
                <a:spcPts val="0"/>
              </a:spcAft>
              <a:buClr>
                <a:schemeClr val="dk1"/>
              </a:buClr>
              <a:buSzPts val="2200"/>
              <a:buChar char="•"/>
            </a:pPr>
            <a:r>
              <a:rPr lang="en-US" sz="2200"/>
              <a:t>Run teleop and try to control the motors</a:t>
            </a:r>
            <a:endParaRPr/>
          </a:p>
          <a:p>
            <a:pPr indent="-228600" lvl="0" marL="228600" rtl="0" algn="l">
              <a:lnSpc>
                <a:spcPct val="90000"/>
              </a:lnSpc>
              <a:spcBef>
                <a:spcPts val="1000"/>
              </a:spcBef>
              <a:spcAft>
                <a:spcPts val="0"/>
              </a:spcAft>
              <a:buClr>
                <a:schemeClr val="dk1"/>
              </a:buClr>
              <a:buSzPts val="2200"/>
              <a:buChar char="•"/>
            </a:pPr>
            <a:r>
              <a:rPr lang="en-US" sz="2200"/>
              <a:t>If faced the error “waiting for something to subscribe to cmd_vel topic” just close the serial and initiate it again</a:t>
            </a:r>
            <a:endParaRPr/>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Sensor Fusion using EKF</a:t>
            </a:r>
            <a:endParaRPr/>
          </a:p>
        </p:txBody>
      </p:sp>
      <p:sp>
        <p:nvSpPr>
          <p:cNvPr id="388" name="Google Shape;38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https://automaticaddison.com/sensor-fusion-using-the-ros-robot-pose-ekf-package/</a:t>
            </a: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394" name="Google Shape;394;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A1A1A"/>
              </a:buClr>
              <a:buSzPts val="2800"/>
              <a:buFont typeface="Times New Roman"/>
              <a:buNone/>
            </a:pPr>
            <a:r>
              <a:rPr i="0" lang="en-US" sz="2800" u="none" cap="none" strike="noStrike">
                <a:solidFill>
                  <a:srgbClr val="1A1A1A"/>
                </a:solidFill>
                <a:latin typeface="Times New Roman"/>
                <a:ea typeface="Times New Roman"/>
                <a:cs typeface="Times New Roman"/>
                <a:sym typeface="Times New Roman"/>
              </a:rPr>
              <a:t>Install the robot_pose_ekf Package</a:t>
            </a:r>
            <a:endParaRPr/>
          </a:p>
          <a:p>
            <a:pPr indent="0" lvl="0" marL="0" marR="0" rtl="0" algn="l">
              <a:lnSpc>
                <a:spcPct val="100000"/>
              </a:lnSpc>
              <a:spcBef>
                <a:spcPts val="0"/>
              </a:spcBef>
              <a:spcAft>
                <a:spcPts val="0"/>
              </a:spcAft>
              <a:buClr>
                <a:srgbClr val="1A1A1A"/>
              </a:buClr>
              <a:buSzPts val="2800"/>
              <a:buFont typeface="Times New Roman"/>
              <a:buNone/>
            </a:pPr>
            <a:r>
              <a:rPr i="0" lang="en-US" sz="2800" u="none" cap="none" strike="noStrike">
                <a:solidFill>
                  <a:srgbClr val="1A1A1A"/>
                </a:solidFill>
                <a:latin typeface="Times New Roman"/>
                <a:ea typeface="Times New Roman"/>
                <a:cs typeface="Times New Roman"/>
                <a:sym typeface="Times New Roman"/>
              </a:rPr>
              <a:t>Open a new terminal window, and type:</a:t>
            </a:r>
            <a:endParaRPr i="0" sz="2800" u="none" cap="none" strike="noStrike">
              <a:solidFill>
                <a:srgbClr val="000000"/>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Times New Roman"/>
                <a:ea typeface="Times New Roman"/>
                <a:cs typeface="Times New Roman"/>
                <a:sym typeface="Times New Roman"/>
              </a:rPr>
              <a:t>sudo apt-get install ros-noetic-robot-pose-ekf</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A1A1A"/>
              </a:buClr>
              <a:buSzPts val="2800"/>
              <a:buFont typeface="Times New Roman"/>
              <a:buNone/>
            </a:pPr>
            <a:r>
              <a:rPr i="0" lang="en-US" sz="2800" u="none" cap="none" strike="noStrike">
                <a:solidFill>
                  <a:srgbClr val="1A1A1A"/>
                </a:solidFill>
                <a:latin typeface="Times New Roman"/>
                <a:ea typeface="Times New Roman"/>
                <a:cs typeface="Times New Roman"/>
                <a:sym typeface="Times New Roman"/>
              </a:rPr>
              <a:t>Now move to your workspace.</a:t>
            </a:r>
            <a:endParaRPr i="0" sz="2800" u="none" cap="none" strike="noStrike">
              <a:solidFill>
                <a:srgbClr val="000000"/>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Times New Roman"/>
                <a:ea typeface="Times New Roman"/>
                <a:cs typeface="Times New Roman"/>
                <a:sym typeface="Times New Roman"/>
              </a:rPr>
              <a:t>cd ~/catkin_ws</a:t>
            </a:r>
            <a:endParaRPr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A1A1A"/>
              </a:buClr>
              <a:buSzPts val="2800"/>
              <a:buFont typeface="Times New Roman"/>
              <a:buNone/>
            </a:pPr>
            <a:r>
              <a:rPr i="0" lang="en-US" sz="2800" u="none" cap="none" strike="noStrike">
                <a:solidFill>
                  <a:srgbClr val="1A1A1A"/>
                </a:solidFill>
                <a:latin typeface="Times New Roman"/>
                <a:ea typeface="Times New Roman"/>
                <a:cs typeface="Times New Roman"/>
                <a:sym typeface="Times New Roman"/>
              </a:rPr>
              <a:t>Build the package.</a:t>
            </a:r>
            <a:endParaRPr i="0" sz="2800" u="none" cap="none" strike="noStrike">
              <a:solidFill>
                <a:srgbClr val="000000"/>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Times New Roman"/>
                <a:ea typeface="Times New Roman"/>
                <a:cs typeface="Times New Roman"/>
                <a:sym typeface="Times New Roman"/>
              </a:rPr>
              <a:t>catkin_make</a:t>
            </a:r>
            <a:r>
              <a:rPr i="0" lang="en-US" sz="2800" u="none" cap="none" strike="noStrike">
                <a:solidFill>
                  <a:schemeClr val="dk1"/>
                </a:solidFill>
                <a:latin typeface="Times New Roman"/>
                <a:ea typeface="Times New Roman"/>
                <a:cs typeface="Times New Roman"/>
                <a:sym typeface="Times New Roman"/>
              </a:rPr>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8" name="Shape 398"/>
        <p:cNvGrpSpPr/>
        <p:nvPr/>
      </p:nvGrpSpPr>
      <p:grpSpPr>
        <a:xfrm>
          <a:off x="0" y="0"/>
          <a:ext cx="0" cy="0"/>
          <a:chOff x="0" y="0"/>
          <a:chExt cx="0" cy="0"/>
        </a:xfrm>
      </p:grpSpPr>
      <p:sp>
        <p:nvSpPr>
          <p:cNvPr id="399" name="Google Shape;39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A1A1A"/>
              </a:buClr>
              <a:buSzPts val="4400"/>
              <a:buFont typeface="Merriweather"/>
              <a:buNone/>
            </a:pPr>
            <a:r>
              <a:rPr b="1" i="0" lang="en-US">
                <a:solidFill>
                  <a:srgbClr val="1A1A1A"/>
                </a:solidFill>
                <a:highlight>
                  <a:srgbClr val="FFFFFF"/>
                </a:highlight>
                <a:latin typeface="Merriweather"/>
                <a:ea typeface="Merriweather"/>
                <a:cs typeface="Merriweather"/>
                <a:sym typeface="Merriweather"/>
              </a:rPr>
              <a:t>Add the the robot_pose_ekf node to a ROS Launch File</a:t>
            </a:r>
            <a:endParaRPr/>
          </a:p>
        </p:txBody>
      </p:sp>
      <p:sp>
        <p:nvSpPr>
          <p:cNvPr id="400" name="Google Shape;400;p38"/>
          <p:cNvSpPr txBox="1"/>
          <p:nvPr>
            <p:ph idx="1" type="body"/>
          </p:nvPr>
        </p:nvSpPr>
        <p:spPr>
          <a:xfrm>
            <a:off x="838200" y="1825625"/>
            <a:ext cx="10515600" cy="435133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8200"/>
              </a:buClr>
              <a:buSzPts val="1000"/>
              <a:buFont typeface="Arial"/>
              <a:buNone/>
            </a:pPr>
            <a:r>
              <a:rPr b="0" i="0" lang="en-US" sz="1000" u="none" cap="none" strike="noStrike">
                <a:solidFill>
                  <a:srgbClr val="008200"/>
                </a:solidFill>
                <a:latin typeface="Arial"/>
                <a:ea typeface="Arial"/>
                <a:cs typeface="Arial"/>
                <a:sym typeface="Arial"/>
              </a:rPr>
              <a:t>&lt;!-- Extended Kalman Filter from robot_pose_ekf Node--&gt;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r>
              <a:rPr b="0" i="0" lang="en-US" sz="1000" u="none" cap="none" strike="noStrike">
                <a:solidFill>
                  <a:srgbClr val="008200"/>
                </a:solidFill>
                <a:latin typeface="Arial"/>
                <a:ea typeface="Arial"/>
                <a:cs typeface="Arial"/>
                <a:sym typeface="Arial"/>
              </a:rPr>
              <a:t>&lt;!-- Subscribe: /odom, /imu_data, /vo --&gt;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r>
              <a:rPr b="0" i="0" lang="en-US" sz="1000" u="none" cap="none" strike="noStrike">
                <a:solidFill>
                  <a:srgbClr val="008200"/>
                </a:solidFill>
                <a:latin typeface="Arial"/>
                <a:ea typeface="Arial"/>
                <a:cs typeface="Arial"/>
                <a:sym typeface="Arial"/>
              </a:rPr>
              <a:t>&lt;!-- Publish: /robot_pose_ekf/odom_combined --&gt;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remap</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from</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"odom"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to</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"odom_data_quat"</a:t>
            </a:r>
            <a:r>
              <a:rPr b="0" i="0" lang="en-US" sz="1200" u="none" cap="none" strike="noStrike">
                <a:solidFill>
                  <a:srgbClr val="1A1A1A"/>
                </a:solidFill>
                <a:latin typeface="Arial"/>
                <a:ea typeface="Arial"/>
                <a:cs typeface="Arial"/>
                <a:sym typeface="Arial"/>
              </a:rPr>
              <a:t> </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remap</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from</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"imu_data"</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to</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"imu/data"</a:t>
            </a:r>
            <a:r>
              <a:rPr b="0" i="0" lang="en-US" sz="1200" u="none" cap="none" strike="noStrike">
                <a:solidFill>
                  <a:srgbClr val="1A1A1A"/>
                </a:solidFill>
                <a:latin typeface="Arial"/>
                <a:ea typeface="Arial"/>
                <a:cs typeface="Arial"/>
                <a:sym typeface="Arial"/>
              </a:rPr>
              <a:t> </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node</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pkg</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"robot_pose_ekf"</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type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"robot_pose_ekf"</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"robot_pose_ekf"</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"output_frame"</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"odom"</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"base_footprint_frame"</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"base_footprint"</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"freq"</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"30.0"</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"sensor_timeout"</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"1.0"</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"odom_used"</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"true"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"imu_used"</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"true"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"vo_used"</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"false"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"gps_used"</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"false"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"debug"</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"false"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param</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name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"self_diagnose"</a:t>
            </a:r>
            <a:r>
              <a:rPr b="0" i="0" lang="en-US" sz="1200" u="none" cap="none" strike="noStrike">
                <a:solidFill>
                  <a:srgbClr val="1A1A1A"/>
                </a:solidFill>
                <a:latin typeface="Arial"/>
                <a:ea typeface="Arial"/>
                <a:cs typeface="Arial"/>
                <a:sym typeface="Arial"/>
              </a:rPr>
              <a:t> </a:t>
            </a:r>
            <a:r>
              <a:rPr b="0" i="0" lang="en-US" sz="1000" u="none" cap="none" strike="noStrike">
                <a:solidFill>
                  <a:srgbClr val="808080"/>
                </a:solidFill>
                <a:latin typeface="Arial"/>
                <a:ea typeface="Arial"/>
                <a:cs typeface="Arial"/>
                <a:sym typeface="Arial"/>
              </a:rPr>
              <a:t>value</a:t>
            </a:r>
            <a:r>
              <a:rPr b="0" i="0" lang="en-US" sz="1000" u="none" cap="none" strike="noStrike">
                <a:solidFill>
                  <a:srgbClr val="000000"/>
                </a:solidFill>
                <a:latin typeface="Arial"/>
                <a:ea typeface="Arial"/>
                <a:cs typeface="Arial"/>
                <a:sym typeface="Arial"/>
              </a:rPr>
              <a:t>=</a:t>
            </a:r>
            <a:r>
              <a:rPr b="0" i="0" lang="en-US" sz="1000" u="none" cap="none" strike="noStrike">
                <a:solidFill>
                  <a:srgbClr val="0000FF"/>
                </a:solidFill>
                <a:latin typeface="Arial"/>
                <a:ea typeface="Arial"/>
                <a:cs typeface="Arial"/>
                <a:sym typeface="Arial"/>
              </a:rPr>
              <a:t>"false"</a:t>
            </a:r>
            <a:r>
              <a:rPr b="0" i="0" lang="en-US" sz="1000" u="none" cap="none" strike="noStrike">
                <a:solidFill>
                  <a:srgbClr val="000000"/>
                </a:solidFill>
                <a:latin typeface="Arial"/>
                <a:ea typeface="Arial"/>
                <a:cs typeface="Arial"/>
                <a:sym typeface="Arial"/>
              </a:rPr>
              <a:t>/&gt;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&lt;/</a:t>
            </a:r>
            <a:r>
              <a:rPr b="1" i="0" lang="en-US" sz="1000" u="none" cap="none" strike="noStrike">
                <a:solidFill>
                  <a:srgbClr val="006699"/>
                </a:solidFill>
                <a:latin typeface="Arial"/>
                <a:ea typeface="Arial"/>
                <a:cs typeface="Arial"/>
                <a:sym typeface="Arial"/>
              </a:rPr>
              <a:t>node</a:t>
            </a:r>
            <a:r>
              <a:rPr b="0" i="0" lang="en-US" sz="1000" u="none" cap="none" strike="noStrike">
                <a:solidFill>
                  <a:srgbClr val="000000"/>
                </a:solidFill>
                <a:latin typeface="Arial"/>
                <a:ea typeface="Arial"/>
                <a:cs typeface="Arial"/>
                <a:sym typeface="Arial"/>
              </a:rPr>
              <a:t>&gt;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3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6" name="Google Shape;406;p39"/>
          <p:cNvSpPr txBox="1"/>
          <p:nvPr>
            <p:ph type="title"/>
          </p:nvPr>
        </p:nvSpPr>
        <p:spPr>
          <a:xfrm>
            <a:off x="890338" y="640080"/>
            <a:ext cx="3734014"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RPLidar</a:t>
            </a:r>
            <a:endParaRPr/>
          </a:p>
        </p:txBody>
      </p:sp>
      <p:sp>
        <p:nvSpPr>
          <p:cNvPr id="407" name="Google Shape;407;p39"/>
          <p:cNvSpPr/>
          <p:nvPr/>
        </p:nvSpPr>
        <p:spPr>
          <a:xfrm>
            <a:off x="890338" y="4409267"/>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Slamtec RPLIDAR A1 Laser Ranging Sensor, 360° Omnidirectional Lidar |  RPLIDAR A1" id="408" name="Google Shape;408;p39"/>
          <p:cNvPicPr preferRelativeResize="0"/>
          <p:nvPr>
            <p:ph idx="1" type="body"/>
          </p:nvPr>
        </p:nvPicPr>
        <p:blipFill rotWithShape="1">
          <a:blip r:embed="rId3">
            <a:alphaModFix/>
          </a:blip>
          <a:srcRect b="0" l="12810" r="11961" t="0"/>
          <a:stretch/>
        </p:blipFill>
        <p:spPr>
          <a:xfrm>
            <a:off x="5311702" y="10"/>
            <a:ext cx="6878775" cy="6857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Install ubuntu server on raspberry pi</a:t>
            </a:r>
            <a:endParaRPr/>
          </a:p>
        </p:txBody>
      </p:sp>
      <p:sp>
        <p:nvSpPr>
          <p:cNvPr id="116" name="Google Shape;116;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https://ubuntu.com/tutorials/how-to-install-ubuntu-on-your-raspberry-pi#1-overview</a:t>
            </a:r>
            <a:r>
              <a:rPr lang="en-US"/>
              <a:t>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Note: roboticscorner raspberry pi </a:t>
            </a:r>
            <a:endParaRPr/>
          </a:p>
          <a:p>
            <a:pPr indent="-228600" lvl="0" marL="228600" rtl="0" algn="l">
              <a:lnSpc>
                <a:spcPct val="90000"/>
              </a:lnSpc>
              <a:spcBef>
                <a:spcPts val="1000"/>
              </a:spcBef>
              <a:spcAft>
                <a:spcPts val="0"/>
              </a:spcAft>
              <a:buClr>
                <a:schemeClr val="dk1"/>
              </a:buClr>
              <a:buSzPts val="2800"/>
              <a:buChar char="•"/>
            </a:pPr>
            <a:r>
              <a:rPr lang="en-US"/>
              <a:t>Username: roboticscorner</a:t>
            </a:r>
            <a:endParaRPr/>
          </a:p>
          <a:p>
            <a:pPr indent="-228600" lvl="0" marL="228600" rtl="0" algn="l">
              <a:lnSpc>
                <a:spcPct val="90000"/>
              </a:lnSpc>
              <a:spcBef>
                <a:spcPts val="1000"/>
              </a:spcBef>
              <a:spcAft>
                <a:spcPts val="0"/>
              </a:spcAft>
              <a:buClr>
                <a:schemeClr val="dk1"/>
              </a:buClr>
              <a:buSzPts val="2800"/>
              <a:buChar char="•"/>
            </a:pPr>
            <a:r>
              <a:rPr lang="en-US"/>
              <a:t>Password: roboticscorner</a:t>
            </a:r>
            <a:endParaRPr/>
          </a:p>
          <a:p>
            <a:pPr indent="-228600" lvl="0" marL="228600" rtl="0" algn="l">
              <a:lnSpc>
                <a:spcPct val="90000"/>
              </a:lnSpc>
              <a:spcBef>
                <a:spcPts val="1000"/>
              </a:spcBef>
              <a:spcAft>
                <a:spcPts val="0"/>
              </a:spcAft>
              <a:buClr>
                <a:schemeClr val="dk1"/>
              </a:buClr>
              <a:buSzPts val="2800"/>
              <a:buChar char="•"/>
            </a:pPr>
            <a:r>
              <a:rPr lang="en-US"/>
              <a:t>IP: 198.168.1.49</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Lidar Testing with linux</a:t>
            </a:r>
            <a:endParaRPr/>
          </a:p>
        </p:txBody>
      </p:sp>
      <p:sp>
        <p:nvSpPr>
          <p:cNvPr id="414" name="Google Shape;414;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u="sng">
                <a:solidFill>
                  <a:schemeClr val="hlink"/>
                </a:solidFill>
                <a:hlinkClick r:id="rId3"/>
              </a:rPr>
              <a:t>https://www.youtube.com/watch?v=XyGZpgFQKAo</a:t>
            </a:r>
            <a:r>
              <a:rPr lang="en-US"/>
              <a:t> </a:t>
            </a:r>
            <a:endParaRPr/>
          </a:p>
          <a:p>
            <a:pPr indent="-90804"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mkdir -p ~/rp_ws/src</a:t>
            </a:r>
            <a:endParaRPr/>
          </a:p>
          <a:p>
            <a:pPr indent="-228600" lvl="0" marL="228600" rtl="0" algn="l">
              <a:lnSpc>
                <a:spcPct val="90000"/>
              </a:lnSpc>
              <a:spcBef>
                <a:spcPts val="1000"/>
              </a:spcBef>
              <a:spcAft>
                <a:spcPts val="0"/>
              </a:spcAft>
              <a:buClr>
                <a:schemeClr val="dk1"/>
              </a:buClr>
              <a:buSzPct val="100000"/>
              <a:buChar char="•"/>
            </a:pPr>
            <a:r>
              <a:rPr lang="en-US"/>
              <a:t>cd ~/rp_ws/src</a:t>
            </a:r>
            <a:endParaRPr/>
          </a:p>
          <a:p>
            <a:pPr indent="-228600" lvl="0" marL="228600" rtl="0" algn="l">
              <a:lnSpc>
                <a:spcPct val="90000"/>
              </a:lnSpc>
              <a:spcBef>
                <a:spcPts val="1000"/>
              </a:spcBef>
              <a:spcAft>
                <a:spcPts val="0"/>
              </a:spcAft>
              <a:buClr>
                <a:schemeClr val="dk1"/>
              </a:buClr>
              <a:buSzPct val="100000"/>
              <a:buChar char="•"/>
            </a:pPr>
            <a:r>
              <a:rPr lang="en-US"/>
              <a:t>git clone </a:t>
            </a:r>
            <a:r>
              <a:rPr lang="en-US" u="sng">
                <a:solidFill>
                  <a:schemeClr val="hlink"/>
                </a:solidFill>
                <a:hlinkClick r:id="rId4"/>
              </a:rPr>
              <a:t>https://github.com/Slamtec/rplidar_ros</a:t>
            </a:r>
            <a:endParaRPr/>
          </a:p>
          <a:p>
            <a:pPr indent="-228600" lvl="0" marL="228600" rtl="0" algn="l">
              <a:lnSpc>
                <a:spcPct val="90000"/>
              </a:lnSpc>
              <a:spcBef>
                <a:spcPts val="1000"/>
              </a:spcBef>
              <a:spcAft>
                <a:spcPts val="0"/>
              </a:spcAft>
              <a:buClr>
                <a:schemeClr val="dk1"/>
              </a:buClr>
              <a:buSzPct val="100000"/>
              <a:buChar char="•"/>
            </a:pPr>
            <a:r>
              <a:rPr lang="en-US"/>
              <a:t>cd ../</a:t>
            </a:r>
            <a:endParaRPr/>
          </a:p>
          <a:p>
            <a:pPr indent="-228600" lvl="0" marL="228600" rtl="0" algn="l">
              <a:lnSpc>
                <a:spcPct val="90000"/>
              </a:lnSpc>
              <a:spcBef>
                <a:spcPts val="1000"/>
              </a:spcBef>
              <a:spcAft>
                <a:spcPts val="0"/>
              </a:spcAft>
              <a:buClr>
                <a:schemeClr val="dk1"/>
              </a:buClr>
              <a:buSzPct val="100000"/>
              <a:buChar char="•"/>
            </a:pPr>
            <a:r>
              <a:rPr lang="en-US"/>
              <a:t>catkin_make</a:t>
            </a:r>
            <a:endParaRPr/>
          </a:p>
          <a:p>
            <a:pPr indent="-228600" lvl="0" marL="228600" rtl="0" algn="l">
              <a:lnSpc>
                <a:spcPct val="90000"/>
              </a:lnSpc>
              <a:spcBef>
                <a:spcPts val="1000"/>
              </a:spcBef>
              <a:spcAft>
                <a:spcPts val="0"/>
              </a:spcAft>
              <a:buClr>
                <a:schemeClr val="dk1"/>
              </a:buClr>
              <a:buSzPct val="100000"/>
              <a:buChar char="•"/>
            </a:pPr>
            <a:r>
              <a:rPr lang="en-US"/>
              <a:t>source devel/setup.bash </a:t>
            </a:r>
            <a:endParaRPr/>
          </a:p>
          <a:p>
            <a:pPr indent="-228600" lvl="0" marL="228600" rtl="0" algn="l">
              <a:lnSpc>
                <a:spcPct val="90000"/>
              </a:lnSpc>
              <a:spcBef>
                <a:spcPts val="1000"/>
              </a:spcBef>
              <a:spcAft>
                <a:spcPts val="0"/>
              </a:spcAft>
              <a:buClr>
                <a:schemeClr val="dk1"/>
              </a:buClr>
              <a:buSzPct val="100000"/>
              <a:buChar char="•"/>
            </a:pPr>
            <a:r>
              <a:rPr lang="en-US"/>
              <a:t>catkin_make rplidarNode</a:t>
            </a:r>
            <a:endParaRPr/>
          </a:p>
          <a:p>
            <a:pPr indent="-228600" lvl="0" marL="228600" rtl="0" algn="l">
              <a:lnSpc>
                <a:spcPct val="90000"/>
              </a:lnSpc>
              <a:spcBef>
                <a:spcPts val="1000"/>
              </a:spcBef>
              <a:spcAft>
                <a:spcPts val="0"/>
              </a:spcAft>
              <a:buClr>
                <a:schemeClr val="dk1"/>
              </a:buClr>
              <a:buSzPct val="100000"/>
              <a:buChar char="•"/>
            </a:pPr>
            <a:r>
              <a:rPr lang="en-US"/>
              <a:t>ls -la /dev | grep ttyUSB</a:t>
            </a:r>
            <a:endParaRPr/>
          </a:p>
          <a:p>
            <a:pPr indent="-228600" lvl="0" marL="228600" rtl="0" algn="l">
              <a:lnSpc>
                <a:spcPct val="90000"/>
              </a:lnSpc>
              <a:spcBef>
                <a:spcPts val="1000"/>
              </a:spcBef>
              <a:spcAft>
                <a:spcPts val="0"/>
              </a:spcAft>
              <a:buClr>
                <a:schemeClr val="dk1"/>
              </a:buClr>
              <a:buSzPct val="100000"/>
              <a:buChar char="•"/>
            </a:pPr>
            <a:r>
              <a:rPr lang="en-US"/>
              <a:t>sudo chmod 666 /dev/ttyUSB0</a:t>
            </a:r>
            <a:endParaRPr/>
          </a:p>
          <a:p>
            <a:pPr indent="-228600" lvl="0" marL="228600" rtl="0" algn="l">
              <a:lnSpc>
                <a:spcPct val="90000"/>
              </a:lnSpc>
              <a:spcBef>
                <a:spcPts val="1000"/>
              </a:spcBef>
              <a:spcAft>
                <a:spcPts val="0"/>
              </a:spcAft>
              <a:buClr>
                <a:schemeClr val="dk1"/>
              </a:buClr>
              <a:buSzPct val="100000"/>
              <a:buChar char="•"/>
            </a:pPr>
            <a:r>
              <a:rPr lang="en-US"/>
              <a:t>roslaunch rplidar_ros view_rplidar_a1.launch</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Integration</a:t>
            </a:r>
            <a:endParaRPr/>
          </a:p>
        </p:txBody>
      </p:sp>
      <p:sp>
        <p:nvSpPr>
          <p:cNvPr id="420" name="Google Shape;420;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We will make a launch file to launch all these nodes together with no effort</a:t>
            </a:r>
            <a:endParaRPr/>
          </a:p>
          <a:p>
            <a:pPr indent="-228600" lvl="0" marL="228600" rtl="0" algn="l">
              <a:lnSpc>
                <a:spcPct val="90000"/>
              </a:lnSpc>
              <a:spcBef>
                <a:spcPts val="1000"/>
              </a:spcBef>
              <a:spcAft>
                <a:spcPts val="0"/>
              </a:spcAft>
              <a:buClr>
                <a:schemeClr val="dk1"/>
              </a:buClr>
              <a:buSzPct val="100000"/>
              <a:buChar char="•"/>
            </a:pPr>
            <a:r>
              <a:rPr lang="en-US"/>
              <a:t>First make sure you made a package for your robot in your workspace:</a:t>
            </a:r>
            <a:endParaRPr/>
          </a:p>
          <a:p>
            <a:pPr indent="0" lvl="0" marL="0" rtl="0" algn="l">
              <a:lnSpc>
                <a:spcPct val="90000"/>
              </a:lnSpc>
              <a:spcBef>
                <a:spcPts val="1000"/>
              </a:spcBef>
              <a:spcAft>
                <a:spcPts val="0"/>
              </a:spcAft>
              <a:buClr>
                <a:schemeClr val="dk1"/>
              </a:buClr>
              <a:buSzPct val="100000"/>
              <a:buNone/>
            </a:pPr>
            <a:r>
              <a:rPr lang="en-US"/>
              <a:t>Step 1: Create a New ROS Package</a:t>
            </a:r>
            <a:endParaRPr/>
          </a:p>
          <a:p>
            <a:pPr indent="-228600" lvl="1" marL="685800" rtl="0" algn="l">
              <a:lnSpc>
                <a:spcPct val="90000"/>
              </a:lnSpc>
              <a:spcBef>
                <a:spcPts val="500"/>
              </a:spcBef>
              <a:spcAft>
                <a:spcPts val="0"/>
              </a:spcAft>
              <a:buClr>
                <a:schemeClr val="dk1"/>
              </a:buClr>
              <a:buSzPct val="100000"/>
              <a:buChar char="•"/>
            </a:pPr>
            <a:r>
              <a:rPr lang="en-US"/>
              <a:t>cd ~/catkin_ws/src</a:t>
            </a:r>
            <a:endParaRPr/>
          </a:p>
          <a:p>
            <a:pPr indent="-228600" lvl="1" marL="685800" rtl="0" algn="l">
              <a:lnSpc>
                <a:spcPct val="90000"/>
              </a:lnSpc>
              <a:spcBef>
                <a:spcPts val="500"/>
              </a:spcBef>
              <a:spcAft>
                <a:spcPts val="0"/>
              </a:spcAft>
              <a:buClr>
                <a:schemeClr val="dk1"/>
              </a:buClr>
              <a:buSzPct val="100000"/>
              <a:buChar char="•"/>
            </a:pPr>
            <a:r>
              <a:rPr lang="en-US"/>
              <a:t>Mkdir my_robot_package </a:t>
            </a:r>
            <a:endParaRPr/>
          </a:p>
          <a:p>
            <a:pPr indent="0" lvl="0" marL="0" rtl="0" algn="l">
              <a:lnSpc>
                <a:spcPct val="90000"/>
              </a:lnSpc>
              <a:spcBef>
                <a:spcPts val="1000"/>
              </a:spcBef>
              <a:spcAft>
                <a:spcPts val="0"/>
              </a:spcAft>
              <a:buClr>
                <a:schemeClr val="dk1"/>
              </a:buClr>
              <a:buSzPct val="100000"/>
              <a:buNone/>
            </a:pPr>
            <a:r>
              <a:rPr lang="en-US"/>
              <a:t>Step 2: Create the Encoder Node		</a:t>
            </a:r>
            <a:endParaRPr/>
          </a:p>
          <a:p>
            <a:pPr indent="-228600" lvl="1" marL="685800" rtl="0" algn="l">
              <a:lnSpc>
                <a:spcPct val="90000"/>
              </a:lnSpc>
              <a:spcBef>
                <a:spcPts val="500"/>
              </a:spcBef>
              <a:spcAft>
                <a:spcPts val="0"/>
              </a:spcAft>
              <a:buClr>
                <a:schemeClr val="dk1"/>
              </a:buClr>
              <a:buSzPct val="100000"/>
              <a:buChar char="•"/>
            </a:pPr>
            <a:r>
              <a:rPr lang="en-US"/>
              <a:t>cd my_robot_package</a:t>
            </a:r>
            <a:endParaRPr/>
          </a:p>
          <a:p>
            <a:pPr indent="-228600" lvl="1" marL="685800" rtl="0" algn="l">
              <a:lnSpc>
                <a:spcPct val="90000"/>
              </a:lnSpc>
              <a:spcBef>
                <a:spcPts val="500"/>
              </a:spcBef>
              <a:spcAft>
                <a:spcPts val="0"/>
              </a:spcAft>
              <a:buClr>
                <a:schemeClr val="dk1"/>
              </a:buClr>
              <a:buSzPct val="100000"/>
              <a:buChar char="•"/>
            </a:pPr>
            <a:r>
              <a:rPr lang="en-US"/>
              <a:t>mkdir scripts</a:t>
            </a:r>
            <a:endParaRPr/>
          </a:p>
          <a:p>
            <a:pPr indent="-228600" lvl="1" marL="685800" rtl="0" algn="l">
              <a:lnSpc>
                <a:spcPct val="90000"/>
              </a:lnSpc>
              <a:spcBef>
                <a:spcPts val="500"/>
              </a:spcBef>
              <a:spcAft>
                <a:spcPts val="0"/>
              </a:spcAft>
              <a:buClr>
                <a:schemeClr val="dk1"/>
              </a:buClr>
              <a:buSzPct val="100000"/>
              <a:buChar char="•"/>
            </a:pPr>
            <a:r>
              <a:rPr lang="en-US"/>
              <a:t>nano scripts/encoder_node.py 🡺 write the node code here</a:t>
            </a:r>
            <a:endParaRPr/>
          </a:p>
          <a:p>
            <a:pPr indent="-228600" lvl="1" marL="685800" rtl="0" algn="l">
              <a:lnSpc>
                <a:spcPct val="90000"/>
              </a:lnSpc>
              <a:spcBef>
                <a:spcPts val="500"/>
              </a:spcBef>
              <a:spcAft>
                <a:spcPts val="0"/>
              </a:spcAft>
              <a:buClr>
                <a:schemeClr val="dk1"/>
              </a:buClr>
              <a:buSzPct val="100000"/>
              <a:buChar char="•"/>
            </a:pPr>
            <a:r>
              <a:rPr lang="en-US"/>
              <a:t>Save and close the file (Ctrl+O, Enter, Ctrl+X in nano).</a:t>
            </a:r>
            <a:endParaRPr/>
          </a:p>
          <a:p>
            <a:pPr indent="-228600" lvl="1" marL="685800" rtl="0" algn="l">
              <a:lnSpc>
                <a:spcPct val="90000"/>
              </a:lnSpc>
              <a:spcBef>
                <a:spcPts val="500"/>
              </a:spcBef>
              <a:spcAft>
                <a:spcPts val="0"/>
              </a:spcAft>
              <a:buClr>
                <a:schemeClr val="dk1"/>
              </a:buClr>
              <a:buSzPct val="100000"/>
              <a:buChar char="•"/>
            </a:pPr>
            <a:r>
              <a:rPr lang="en-US"/>
              <a:t>chmod +x scripts/encoder_node.py</a:t>
            </a:r>
            <a:endParaRPr/>
          </a:p>
          <a:p>
            <a:pPr indent="-87630" lvl="1" marL="685800" rtl="0" algn="l">
              <a:lnSpc>
                <a:spcPct val="90000"/>
              </a:lnSpc>
              <a:spcBef>
                <a:spcPts val="500"/>
              </a:spcBef>
              <a:spcAft>
                <a:spcPts val="0"/>
              </a:spcAft>
              <a:buClr>
                <a:schemeClr val="dk1"/>
              </a:buClr>
              <a:buSzPct val="100000"/>
              <a:buNone/>
            </a:pPr>
            <a:r>
              <a:t/>
            </a:r>
            <a:endParaRPr/>
          </a:p>
          <a:p>
            <a:pPr indent="-87630" lvl="1" marL="685800" rtl="0" algn="l">
              <a:lnSpc>
                <a:spcPct val="90000"/>
              </a:lnSpc>
              <a:spcBef>
                <a:spcPts val="500"/>
              </a:spcBef>
              <a:spcAft>
                <a:spcPts val="0"/>
              </a:spcAft>
              <a:buClr>
                <a:schemeClr val="dk1"/>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a:t>Step 3: Create the Launch Directory and Launch File</a:t>
            </a:r>
            <a:endParaRPr/>
          </a:p>
          <a:p>
            <a:pPr indent="-228600" lvl="1" marL="685800" rtl="0" algn="l">
              <a:lnSpc>
                <a:spcPct val="90000"/>
              </a:lnSpc>
              <a:spcBef>
                <a:spcPts val="500"/>
              </a:spcBef>
              <a:spcAft>
                <a:spcPts val="0"/>
              </a:spcAft>
              <a:buClr>
                <a:schemeClr val="dk1"/>
              </a:buClr>
              <a:buSzPct val="100000"/>
              <a:buChar char="•"/>
            </a:pPr>
            <a:r>
              <a:rPr lang="en-US"/>
              <a:t>mkdir launch</a:t>
            </a:r>
            <a:endParaRPr/>
          </a:p>
          <a:p>
            <a:pPr indent="-228600" lvl="1" marL="685800" rtl="0" algn="l">
              <a:lnSpc>
                <a:spcPct val="90000"/>
              </a:lnSpc>
              <a:spcBef>
                <a:spcPts val="500"/>
              </a:spcBef>
              <a:spcAft>
                <a:spcPts val="0"/>
              </a:spcAft>
              <a:buClr>
                <a:schemeClr val="dk1"/>
              </a:buClr>
              <a:buSzPct val="100000"/>
              <a:buChar char="•"/>
            </a:pPr>
            <a:r>
              <a:rPr lang="en-US"/>
              <a:t>nano launch/robot.launch</a:t>
            </a:r>
            <a:endParaRPr/>
          </a:p>
          <a:p>
            <a:pPr indent="0" lvl="0" marL="0" rtl="0" algn="l">
              <a:lnSpc>
                <a:spcPct val="90000"/>
              </a:lnSpc>
              <a:spcBef>
                <a:spcPts val="1000"/>
              </a:spcBef>
              <a:spcAft>
                <a:spcPts val="0"/>
              </a:spcAft>
              <a:buClr>
                <a:schemeClr val="dk1"/>
              </a:buClr>
              <a:buSzPct val="100000"/>
              <a:buNone/>
            </a:pPr>
            <a:r>
              <a:rPr lang="en-US"/>
              <a:t>Launch file content:</a:t>
            </a:r>
            <a:endParaRPr/>
          </a:p>
          <a:p>
            <a:pPr indent="0" lvl="4" marL="1828800" rtl="0" algn="l">
              <a:lnSpc>
                <a:spcPct val="90000"/>
              </a:lnSpc>
              <a:spcBef>
                <a:spcPts val="500"/>
              </a:spcBef>
              <a:spcAft>
                <a:spcPts val="0"/>
              </a:spcAft>
              <a:buClr>
                <a:schemeClr val="dk1"/>
              </a:buClr>
              <a:buSzPct val="100000"/>
              <a:buNone/>
            </a:pPr>
            <a:r>
              <a:rPr lang="en-US"/>
              <a:t>&lt;launch&gt;</a:t>
            </a:r>
            <a:endParaRPr/>
          </a:p>
          <a:p>
            <a:pPr indent="0" lvl="4" marL="1828800" rtl="0" algn="l">
              <a:lnSpc>
                <a:spcPct val="90000"/>
              </a:lnSpc>
              <a:spcBef>
                <a:spcPts val="500"/>
              </a:spcBef>
              <a:spcAft>
                <a:spcPts val="0"/>
              </a:spcAft>
              <a:buClr>
                <a:schemeClr val="dk1"/>
              </a:buClr>
              <a:buSzPct val="100000"/>
              <a:buNone/>
            </a:pPr>
            <a:r>
              <a:rPr lang="en-US"/>
              <a:t>    &lt;!-- Connect to Arduino using rosserial --&gt;</a:t>
            </a:r>
            <a:endParaRPr/>
          </a:p>
          <a:p>
            <a:pPr indent="0" lvl="4" marL="1828800" rtl="0" algn="l">
              <a:lnSpc>
                <a:spcPct val="90000"/>
              </a:lnSpc>
              <a:spcBef>
                <a:spcPts val="500"/>
              </a:spcBef>
              <a:spcAft>
                <a:spcPts val="0"/>
              </a:spcAft>
              <a:buClr>
                <a:schemeClr val="dk1"/>
              </a:buClr>
              <a:buSzPct val="100000"/>
              <a:buNone/>
            </a:pPr>
            <a:r>
              <a:rPr lang="en-US"/>
              <a:t>    &lt;node name="rosserial_node" pkg="rosserial_python" type="serial_node.py" output="screen"&gt;</a:t>
            </a:r>
            <a:endParaRPr/>
          </a:p>
          <a:p>
            <a:pPr indent="0" lvl="4" marL="1828800" rtl="0" algn="l">
              <a:lnSpc>
                <a:spcPct val="90000"/>
              </a:lnSpc>
              <a:spcBef>
                <a:spcPts val="500"/>
              </a:spcBef>
              <a:spcAft>
                <a:spcPts val="0"/>
              </a:spcAft>
              <a:buClr>
                <a:schemeClr val="dk1"/>
              </a:buClr>
              <a:buSzPct val="100000"/>
              <a:buNone/>
            </a:pPr>
            <a:r>
              <a:rPr lang="en-US"/>
              <a:t>        &lt;param name="port" value="/dev/ttyACM0"/&gt;</a:t>
            </a:r>
            <a:endParaRPr/>
          </a:p>
          <a:p>
            <a:pPr indent="0" lvl="4" marL="1828800" rtl="0" algn="l">
              <a:lnSpc>
                <a:spcPct val="90000"/>
              </a:lnSpc>
              <a:spcBef>
                <a:spcPts val="500"/>
              </a:spcBef>
              <a:spcAft>
                <a:spcPts val="0"/>
              </a:spcAft>
              <a:buClr>
                <a:schemeClr val="dk1"/>
              </a:buClr>
              <a:buSzPct val="100000"/>
              <a:buNone/>
            </a:pPr>
            <a:r>
              <a:rPr lang="en-US"/>
              <a:t>        &lt;param name="baud" value="115200"/&gt;</a:t>
            </a:r>
            <a:endParaRPr/>
          </a:p>
          <a:p>
            <a:pPr indent="0" lvl="4" marL="1828800" rtl="0" algn="l">
              <a:lnSpc>
                <a:spcPct val="90000"/>
              </a:lnSpc>
              <a:spcBef>
                <a:spcPts val="500"/>
              </a:spcBef>
              <a:spcAft>
                <a:spcPts val="0"/>
              </a:spcAft>
              <a:buClr>
                <a:schemeClr val="dk1"/>
              </a:buClr>
              <a:buSzPct val="100000"/>
              <a:buNone/>
            </a:pPr>
            <a:r>
              <a:rPr lang="en-US"/>
              <a:t>    &lt;/node&gt;</a:t>
            </a:r>
            <a:endParaRPr/>
          </a:p>
          <a:p>
            <a:pPr indent="0" lvl="4" marL="1828800" rtl="0" algn="l">
              <a:lnSpc>
                <a:spcPct val="90000"/>
              </a:lnSpc>
              <a:spcBef>
                <a:spcPts val="500"/>
              </a:spcBef>
              <a:spcAft>
                <a:spcPts val="0"/>
              </a:spcAft>
              <a:buClr>
                <a:schemeClr val="dk1"/>
              </a:buClr>
              <a:buSzPct val="100000"/>
              <a:buNone/>
            </a:pPr>
            <a:r>
              <a:t/>
            </a:r>
            <a:endParaRPr/>
          </a:p>
          <a:p>
            <a:pPr indent="0" lvl="4" marL="1828800" rtl="0" algn="l">
              <a:lnSpc>
                <a:spcPct val="90000"/>
              </a:lnSpc>
              <a:spcBef>
                <a:spcPts val="500"/>
              </a:spcBef>
              <a:spcAft>
                <a:spcPts val="0"/>
              </a:spcAft>
              <a:buClr>
                <a:schemeClr val="dk1"/>
              </a:buClr>
              <a:buSzPct val="100000"/>
              <a:buNone/>
            </a:pPr>
            <a:r>
              <a:rPr lang="en-US"/>
              <a:t>    &lt;!-- Launch Incremental Encoder node --&gt;</a:t>
            </a:r>
            <a:endParaRPr/>
          </a:p>
          <a:p>
            <a:pPr indent="0" lvl="4" marL="1828800" rtl="0" algn="l">
              <a:lnSpc>
                <a:spcPct val="90000"/>
              </a:lnSpc>
              <a:spcBef>
                <a:spcPts val="500"/>
              </a:spcBef>
              <a:spcAft>
                <a:spcPts val="0"/>
              </a:spcAft>
              <a:buClr>
                <a:schemeClr val="dk1"/>
              </a:buClr>
              <a:buSzPct val="100000"/>
              <a:buNone/>
            </a:pPr>
            <a:r>
              <a:rPr lang="en-US"/>
              <a:t>    &lt;node name="encoder_node" pkg="my_robot_package" type="encoder_node.py" output="screen"&gt;</a:t>
            </a:r>
            <a:endParaRPr/>
          </a:p>
          <a:p>
            <a:pPr indent="0" lvl="4" marL="1828800" rtl="0" algn="l">
              <a:lnSpc>
                <a:spcPct val="90000"/>
              </a:lnSpc>
              <a:spcBef>
                <a:spcPts val="500"/>
              </a:spcBef>
              <a:spcAft>
                <a:spcPts val="0"/>
              </a:spcAft>
              <a:buClr>
                <a:schemeClr val="dk1"/>
              </a:buClr>
              <a:buSzPct val="100000"/>
              <a:buNone/>
            </a:pPr>
            <a:r>
              <a:rPr lang="en-US"/>
              <a:t>        &lt;!-- Add any necessary parameters or remappings here --&gt;</a:t>
            </a:r>
            <a:endParaRPr/>
          </a:p>
          <a:p>
            <a:pPr indent="0" lvl="4" marL="1828800" rtl="0" algn="l">
              <a:lnSpc>
                <a:spcPct val="90000"/>
              </a:lnSpc>
              <a:spcBef>
                <a:spcPts val="500"/>
              </a:spcBef>
              <a:spcAft>
                <a:spcPts val="0"/>
              </a:spcAft>
              <a:buClr>
                <a:schemeClr val="dk1"/>
              </a:buClr>
              <a:buSzPct val="100000"/>
              <a:buNone/>
            </a:pPr>
            <a:r>
              <a:rPr lang="en-US"/>
              <a:t>    &lt;/node&gt;</a:t>
            </a:r>
            <a:endParaRPr/>
          </a:p>
          <a:p>
            <a:pPr indent="0" lvl="4" marL="1828800" rtl="0" algn="l">
              <a:lnSpc>
                <a:spcPct val="90000"/>
              </a:lnSpc>
              <a:spcBef>
                <a:spcPts val="500"/>
              </a:spcBef>
              <a:spcAft>
                <a:spcPts val="0"/>
              </a:spcAft>
              <a:buClr>
                <a:schemeClr val="dk1"/>
              </a:buClr>
              <a:buSzPct val="100000"/>
              <a:buNone/>
            </a:pPr>
            <a:r>
              <a:t/>
            </a:r>
            <a:endParaRPr/>
          </a:p>
          <a:p>
            <a:pPr indent="0" lvl="4" marL="1828800" rtl="0" algn="l">
              <a:lnSpc>
                <a:spcPct val="90000"/>
              </a:lnSpc>
              <a:spcBef>
                <a:spcPts val="500"/>
              </a:spcBef>
              <a:spcAft>
                <a:spcPts val="0"/>
              </a:spcAft>
              <a:buClr>
                <a:schemeClr val="dk1"/>
              </a:buClr>
              <a:buSzPct val="100000"/>
              <a:buNone/>
            </a:pPr>
            <a:r>
              <a:rPr lang="en-US"/>
              <a:t>    &lt;!-- Launch MPU6050 node with filter --&gt;</a:t>
            </a:r>
            <a:endParaRPr/>
          </a:p>
          <a:p>
            <a:pPr indent="0" lvl="4" marL="1828800" rtl="0" algn="l">
              <a:lnSpc>
                <a:spcPct val="90000"/>
              </a:lnSpc>
              <a:spcBef>
                <a:spcPts val="500"/>
              </a:spcBef>
              <a:spcAft>
                <a:spcPts val="0"/>
              </a:spcAft>
              <a:buClr>
                <a:schemeClr val="dk1"/>
              </a:buClr>
              <a:buSzPct val="100000"/>
              <a:buNone/>
            </a:pPr>
            <a:r>
              <a:rPr lang="en-US"/>
              <a:t>    &lt;include file="$(find mpu6050_driver)/launch/mpu6050_driver_with_filter.launch" /&gt;</a:t>
            </a:r>
            <a:endParaRPr/>
          </a:p>
          <a:p>
            <a:pPr indent="0" lvl="4" marL="1828800" rtl="0" algn="l">
              <a:lnSpc>
                <a:spcPct val="90000"/>
              </a:lnSpc>
              <a:spcBef>
                <a:spcPts val="500"/>
              </a:spcBef>
              <a:spcAft>
                <a:spcPts val="0"/>
              </a:spcAft>
              <a:buClr>
                <a:schemeClr val="dk1"/>
              </a:buClr>
              <a:buSzPct val="100000"/>
              <a:buNone/>
            </a:pPr>
            <a:r>
              <a:t/>
            </a:r>
            <a:endParaRPr/>
          </a:p>
          <a:p>
            <a:pPr indent="0" lvl="4" marL="1828800" rtl="0" algn="l">
              <a:lnSpc>
                <a:spcPct val="90000"/>
              </a:lnSpc>
              <a:spcBef>
                <a:spcPts val="500"/>
              </a:spcBef>
              <a:spcAft>
                <a:spcPts val="0"/>
              </a:spcAft>
              <a:buClr>
                <a:schemeClr val="dk1"/>
              </a:buClr>
              <a:buSzPct val="100000"/>
              <a:buNone/>
            </a:pPr>
            <a:r>
              <a:rPr lang="en-US"/>
              <a:t>    &lt;!-- Launch RPLIDAR node --&gt;</a:t>
            </a:r>
            <a:endParaRPr/>
          </a:p>
          <a:p>
            <a:pPr indent="0" lvl="4" marL="1828800" rtl="0" algn="l">
              <a:lnSpc>
                <a:spcPct val="90000"/>
              </a:lnSpc>
              <a:spcBef>
                <a:spcPts val="500"/>
              </a:spcBef>
              <a:spcAft>
                <a:spcPts val="0"/>
              </a:spcAft>
              <a:buClr>
                <a:schemeClr val="dk1"/>
              </a:buClr>
              <a:buSzPct val="100000"/>
              <a:buNone/>
            </a:pPr>
            <a:r>
              <a:rPr lang="en-US"/>
              <a:t>    &lt;include file="$(find rplidar_ros)/launch/rplidar_a1.launch" /&gt;</a:t>
            </a:r>
            <a:endParaRPr/>
          </a:p>
          <a:p>
            <a:pPr indent="0" lvl="4" marL="1828800" rtl="0" algn="l">
              <a:lnSpc>
                <a:spcPct val="90000"/>
              </a:lnSpc>
              <a:spcBef>
                <a:spcPts val="500"/>
              </a:spcBef>
              <a:spcAft>
                <a:spcPts val="0"/>
              </a:spcAft>
              <a:buClr>
                <a:schemeClr val="dk1"/>
              </a:buClr>
              <a:buSzPct val="100000"/>
              <a:buNone/>
            </a:pPr>
            <a:r>
              <a:rPr lang="en-US"/>
              <a:t>&lt;/launch&gt;</a:t>
            </a:r>
            <a:endParaRPr/>
          </a:p>
          <a:p>
            <a:pPr indent="0" lvl="4" marL="1828800" rtl="0" algn="l">
              <a:lnSpc>
                <a:spcPct val="90000"/>
              </a:lnSpc>
              <a:spcBef>
                <a:spcPts val="5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lang="en-US"/>
              <a:t>Save and close the file (Ctrl+O, Enter, Ctrl+X in nano).</a:t>
            </a:r>
            <a:endParaRPr/>
          </a:p>
          <a:p>
            <a:pPr indent="0" lvl="4" marL="1828800" rtl="0" algn="l">
              <a:lnSpc>
                <a:spcPct val="90000"/>
              </a:lnSpc>
              <a:spcBef>
                <a:spcPts val="500"/>
              </a:spcBef>
              <a:spcAft>
                <a:spcPts val="0"/>
              </a:spcAft>
              <a:buClr>
                <a:schemeClr val="dk1"/>
              </a:buClr>
              <a:buSzPct val="100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3"/>
          <p:cNvSpPr txBox="1"/>
          <p:nvPr>
            <p:ph idx="1" type="body"/>
          </p:nvPr>
        </p:nvSpPr>
        <p:spPr>
          <a:xfrm>
            <a:off x="838200" y="707923"/>
            <a:ext cx="10515600" cy="54690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Arial"/>
              <a:buNone/>
            </a:pPr>
            <a:r>
              <a:rPr lang="en-US"/>
              <a:t>Step 4: Build the Package:</a:t>
            </a:r>
            <a:endParaRPr/>
          </a:p>
          <a:p>
            <a:pPr indent="-228600" lvl="1" marL="685800" rtl="0" algn="l">
              <a:lnSpc>
                <a:spcPct val="100000"/>
              </a:lnSpc>
              <a:spcBef>
                <a:spcPts val="0"/>
              </a:spcBef>
              <a:spcAft>
                <a:spcPts val="0"/>
              </a:spcAft>
              <a:buClr>
                <a:schemeClr val="dk1"/>
              </a:buClr>
              <a:buSzPts val="1600"/>
              <a:buChar char="•"/>
            </a:pPr>
            <a:r>
              <a:rPr lang="en-US" sz="1600"/>
              <a:t>Navigate back to the root of your catkin workspace:</a:t>
            </a:r>
            <a:endParaRPr/>
          </a:p>
          <a:p>
            <a:pPr indent="0" lvl="1" marL="457200" rtl="0" algn="l">
              <a:lnSpc>
                <a:spcPct val="100000"/>
              </a:lnSpc>
              <a:spcBef>
                <a:spcPts val="0"/>
              </a:spcBef>
              <a:spcAft>
                <a:spcPts val="0"/>
              </a:spcAft>
              <a:buClr>
                <a:schemeClr val="dk1"/>
              </a:buClr>
              <a:buSzPts val="1600"/>
              <a:buNone/>
            </a:pPr>
            <a:r>
              <a:rPr lang="en-US" sz="1600"/>
              <a:t>	cd ~/catkin_ws</a:t>
            </a:r>
            <a:endParaRPr sz="1600"/>
          </a:p>
          <a:p>
            <a:pPr indent="-228600" lvl="1" marL="685800" rtl="0" algn="l">
              <a:lnSpc>
                <a:spcPct val="90000"/>
              </a:lnSpc>
              <a:spcBef>
                <a:spcPts val="500"/>
              </a:spcBef>
              <a:spcAft>
                <a:spcPts val="0"/>
              </a:spcAft>
              <a:buClr>
                <a:schemeClr val="dk1"/>
              </a:buClr>
              <a:buSzPts val="1600"/>
              <a:buChar char="•"/>
            </a:pPr>
            <a:r>
              <a:rPr lang="en-US" sz="1600"/>
              <a:t>Build the workspace:</a:t>
            </a:r>
            <a:endParaRPr/>
          </a:p>
          <a:p>
            <a:pPr indent="-228600" lvl="2" marL="1143000" rtl="0" algn="l">
              <a:lnSpc>
                <a:spcPct val="90000"/>
              </a:lnSpc>
              <a:spcBef>
                <a:spcPts val="500"/>
              </a:spcBef>
              <a:spcAft>
                <a:spcPts val="0"/>
              </a:spcAft>
              <a:buClr>
                <a:schemeClr val="dk1"/>
              </a:buClr>
              <a:buSzPts val="1600"/>
              <a:buChar char="•"/>
            </a:pPr>
            <a:r>
              <a:rPr lang="en-US" sz="1600"/>
              <a:t>catkin_make</a:t>
            </a:r>
            <a:endParaRPr sz="1600"/>
          </a:p>
          <a:p>
            <a:pPr indent="-228600" lvl="1" marL="685800" rtl="0" algn="l">
              <a:lnSpc>
                <a:spcPct val="90000"/>
              </a:lnSpc>
              <a:spcBef>
                <a:spcPts val="500"/>
              </a:spcBef>
              <a:spcAft>
                <a:spcPts val="0"/>
              </a:spcAft>
              <a:buClr>
                <a:schemeClr val="dk1"/>
              </a:buClr>
              <a:buSzPts val="1600"/>
              <a:buChar char="•"/>
            </a:pPr>
            <a:r>
              <a:rPr lang="en-US" sz="1600"/>
              <a:t>Source the workspace:</a:t>
            </a:r>
            <a:endParaRPr/>
          </a:p>
          <a:p>
            <a:pPr indent="-228600" lvl="2" marL="1143000" rtl="0" algn="l">
              <a:lnSpc>
                <a:spcPct val="90000"/>
              </a:lnSpc>
              <a:spcBef>
                <a:spcPts val="500"/>
              </a:spcBef>
              <a:spcAft>
                <a:spcPts val="0"/>
              </a:spcAft>
              <a:buClr>
                <a:schemeClr val="dk1"/>
              </a:buClr>
              <a:buSzPts val="1600"/>
              <a:buChar char="•"/>
            </a:pPr>
            <a:r>
              <a:rPr lang="en-US" sz="1600"/>
              <a:t>source devel/setup.bash</a:t>
            </a:r>
            <a:endParaRPr sz="1600"/>
          </a:p>
          <a:p>
            <a:pPr indent="-127000" lvl="2" marL="1143000" rtl="0" algn="l">
              <a:lnSpc>
                <a:spcPct val="90000"/>
              </a:lnSpc>
              <a:spcBef>
                <a:spcPts val="500"/>
              </a:spcBef>
              <a:spcAft>
                <a:spcPts val="0"/>
              </a:spcAft>
              <a:buClr>
                <a:schemeClr val="dk1"/>
              </a:buClr>
              <a:buSzPts val="1600"/>
              <a:buNone/>
            </a:pPr>
            <a:r>
              <a:t/>
            </a:r>
            <a:endParaRPr sz="1600"/>
          </a:p>
          <a:p>
            <a:pPr indent="0" lvl="0" marL="0" rtl="0" algn="l">
              <a:lnSpc>
                <a:spcPct val="90000"/>
              </a:lnSpc>
              <a:spcBef>
                <a:spcPts val="1000"/>
              </a:spcBef>
              <a:spcAft>
                <a:spcPts val="0"/>
              </a:spcAft>
              <a:buClr>
                <a:schemeClr val="dk1"/>
              </a:buClr>
              <a:buSzPts val="2800"/>
              <a:buNone/>
            </a:pPr>
            <a:r>
              <a:rPr lang="en-US"/>
              <a:t>Step 5: Run the Launch File:</a:t>
            </a:r>
            <a:endParaRPr/>
          </a:p>
          <a:p>
            <a:pPr indent="-228600" lvl="1" marL="685800" rtl="0" algn="l">
              <a:lnSpc>
                <a:spcPct val="90000"/>
              </a:lnSpc>
              <a:spcBef>
                <a:spcPts val="500"/>
              </a:spcBef>
              <a:spcAft>
                <a:spcPts val="0"/>
              </a:spcAft>
              <a:buClr>
                <a:schemeClr val="dk1"/>
              </a:buClr>
              <a:buSzPts val="2400"/>
              <a:buChar char="•"/>
            </a:pPr>
            <a:r>
              <a:rPr lang="en-US"/>
              <a:t>roslaunch my_robot_package robot.launch</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You have to set up communication between raspberry pi and the master device </a:t>
            </a:r>
            <a:endParaRPr/>
          </a:p>
        </p:txBody>
      </p:sp>
      <p:sp>
        <p:nvSpPr>
          <p:cNvPr id="436" name="Google Shape;436;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the bashrc file in master device you should add these lines: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In the raspberry pi add these lines: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442" name="Google Shape;442;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you face a problem while connecting to the master and the data won’t echo on the master device you will have to disable the firewall in both the raspberry pi and the master computer </a:t>
            </a:r>
            <a:endParaRPr/>
          </a:p>
          <a:p>
            <a:pPr indent="-228600" lvl="0" marL="228600" rtl="0" algn="l">
              <a:lnSpc>
                <a:spcPct val="90000"/>
              </a:lnSpc>
              <a:spcBef>
                <a:spcPts val="1000"/>
              </a:spcBef>
              <a:spcAft>
                <a:spcPts val="0"/>
              </a:spcAft>
              <a:buClr>
                <a:schemeClr val="dk1"/>
              </a:buClr>
              <a:buSzPts val="2800"/>
              <a:buChar char="•"/>
            </a:pPr>
            <a:r>
              <a:rPr lang="en-US"/>
              <a:t>To disable firewall you can run this command on both devices:</a:t>
            </a:r>
            <a:endParaRPr/>
          </a:p>
          <a:p>
            <a:pPr indent="-228600" lvl="1" marL="685800" rtl="0" algn="l">
              <a:lnSpc>
                <a:spcPct val="90000"/>
              </a:lnSpc>
              <a:spcBef>
                <a:spcPts val="500"/>
              </a:spcBef>
              <a:spcAft>
                <a:spcPts val="0"/>
              </a:spcAft>
              <a:buClr>
                <a:schemeClr val="dk1"/>
              </a:buClr>
              <a:buSzPts val="2400"/>
              <a:buChar char="•"/>
            </a:pPr>
            <a:r>
              <a:rPr lang="en-US"/>
              <a:t>sudo ufw disable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Set up navigation stack</a:t>
            </a:r>
            <a:endParaRPr/>
          </a:p>
        </p:txBody>
      </p:sp>
      <p:sp>
        <p:nvSpPr>
          <p:cNvPr id="448" name="Google Shape;448;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https://automaticaddison.com/how-to-set-up-the-ros-navigation-stack-on-a-robot/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Set up navigation stack</a:t>
            </a:r>
            <a:endParaRPr/>
          </a:p>
        </p:txBody>
      </p:sp>
      <p:sp>
        <p:nvSpPr>
          <p:cNvPr id="454" name="Google Shape;454;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First we should install navigation stack pacages on raspberry pi</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Then in our package we will make a directory for parameters stored in the yaml files:</a:t>
            </a:r>
            <a:endParaRPr/>
          </a:p>
          <a:p>
            <a:pPr indent="-228600" lvl="0" marL="228600" rtl="0" algn="l">
              <a:lnSpc>
                <a:spcPct val="90000"/>
              </a:lnSpc>
              <a:spcBef>
                <a:spcPts val="1000"/>
              </a:spcBef>
              <a:spcAft>
                <a:spcPts val="0"/>
              </a:spcAft>
              <a:buClr>
                <a:schemeClr val="dk1"/>
              </a:buClr>
              <a:buSzPts val="2800"/>
              <a:buChar char="•"/>
            </a:pPr>
            <a:r>
              <a:rPr lang="en-US"/>
              <a:t>Mkdir param</a:t>
            </a:r>
            <a:endParaRPr/>
          </a:p>
          <a:p>
            <a:pPr indent="-228600" lvl="0" marL="228600" rtl="0" algn="l">
              <a:lnSpc>
                <a:spcPct val="90000"/>
              </a:lnSpc>
              <a:spcBef>
                <a:spcPts val="1000"/>
              </a:spcBef>
              <a:spcAft>
                <a:spcPts val="0"/>
              </a:spcAft>
              <a:buClr>
                <a:schemeClr val="dk1"/>
              </a:buClr>
              <a:buSzPts val="2800"/>
              <a:buChar char="•"/>
            </a:pPr>
            <a:r>
              <a:rPr lang="en-US"/>
              <a:t>Follow this link as previously done in the simulation:</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3"/>
              </a:rPr>
              <a:t>http://wiki.ros.org/navigation/Tutorials/RobotSetup</a:t>
            </a:r>
            <a:r>
              <a:rPr lang="en-US"/>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References:</a:t>
            </a:r>
            <a:endParaRPr/>
          </a:p>
        </p:txBody>
      </p:sp>
      <p:sp>
        <p:nvSpPr>
          <p:cNvPr id="460" name="Google Shape;460;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a:t>Setting up readings for navigation stack in ROS</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3"/>
              </a:rPr>
              <a:t>https://automaticaddison.com/how-to-set-up-the-ros-navigation-stack-on-a-robot/</a:t>
            </a:r>
            <a:r>
              <a:rPr lang="en-US"/>
              <a:t> </a:t>
            </a:r>
            <a:endParaRPr/>
          </a:p>
          <a:p>
            <a:pPr indent="-228600" lvl="0" marL="228600" rtl="0" algn="l">
              <a:lnSpc>
                <a:spcPct val="90000"/>
              </a:lnSpc>
              <a:spcBef>
                <a:spcPts val="1000"/>
              </a:spcBef>
              <a:spcAft>
                <a:spcPts val="0"/>
              </a:spcAft>
              <a:buClr>
                <a:schemeClr val="dk1"/>
              </a:buClr>
              <a:buSzPct val="100000"/>
              <a:buChar char="•"/>
            </a:pPr>
            <a:r>
              <a:rPr lang="en-US"/>
              <a:t>Motors:</a:t>
            </a:r>
            <a:endParaRPr/>
          </a:p>
          <a:p>
            <a:pPr indent="-228600" lvl="1" marL="685800" rtl="0" algn="l">
              <a:lnSpc>
                <a:spcPct val="90000"/>
              </a:lnSpc>
              <a:spcBef>
                <a:spcPts val="500"/>
              </a:spcBef>
              <a:spcAft>
                <a:spcPts val="0"/>
              </a:spcAft>
              <a:buClr>
                <a:schemeClr val="dk1"/>
              </a:buClr>
              <a:buSzPct val="100000"/>
              <a:buChar char="•"/>
            </a:pPr>
            <a:r>
              <a:rPr lang="en-US" sz="1600" u="sng">
                <a:solidFill>
                  <a:schemeClr val="hlink"/>
                </a:solidFill>
                <a:hlinkClick r:id="rId4"/>
              </a:rPr>
              <a:t>https://www.hackster.io/ryanchan/how-to-use-the-l298n-motor-driver-b124c5</a:t>
            </a:r>
            <a:r>
              <a:rPr lang="en-US" sz="1600"/>
              <a:t> </a:t>
            </a:r>
            <a:endParaRPr/>
          </a:p>
          <a:p>
            <a:pPr indent="-228600" lvl="1" marL="685800" rtl="0" algn="l">
              <a:lnSpc>
                <a:spcPct val="90000"/>
              </a:lnSpc>
              <a:spcBef>
                <a:spcPts val="500"/>
              </a:spcBef>
              <a:spcAft>
                <a:spcPts val="0"/>
              </a:spcAft>
              <a:buClr>
                <a:schemeClr val="dk1"/>
              </a:buClr>
              <a:buSzPct val="100000"/>
              <a:buChar char="•"/>
            </a:pPr>
            <a:r>
              <a:rPr lang="en-US" sz="1600" u="sng">
                <a:solidFill>
                  <a:schemeClr val="hlink"/>
                </a:solidFill>
                <a:hlinkClick r:id="rId5"/>
              </a:rPr>
              <a:t>https://www.youtube.com/watch?v=Pqs-3GgWW3s</a:t>
            </a:r>
            <a:r>
              <a:rPr lang="en-US" sz="1600"/>
              <a:t> </a:t>
            </a:r>
            <a:endParaRPr sz="1600"/>
          </a:p>
          <a:p>
            <a:pPr indent="-228600" lvl="1" marL="685800" rtl="0" algn="l">
              <a:lnSpc>
                <a:spcPct val="90000"/>
              </a:lnSpc>
              <a:spcBef>
                <a:spcPts val="500"/>
              </a:spcBef>
              <a:spcAft>
                <a:spcPts val="0"/>
              </a:spcAft>
              <a:buClr>
                <a:schemeClr val="dk1"/>
              </a:buClr>
              <a:buSzPct val="100000"/>
              <a:buChar char="•"/>
            </a:pPr>
            <a:r>
              <a:rPr lang="en-US" sz="1600" u="sng">
                <a:solidFill>
                  <a:schemeClr val="hlink"/>
                </a:solidFill>
                <a:hlinkClick r:id="rId6"/>
              </a:rPr>
              <a:t>https://atadiat.com/en/e-rosserial-arduino-introduction/</a:t>
            </a:r>
            <a:r>
              <a:rPr lang="en-US" sz="1600"/>
              <a:t>  </a:t>
            </a:r>
            <a:endParaRPr/>
          </a:p>
          <a:p>
            <a:pPr indent="-228600" lvl="0" marL="228600" rtl="0" algn="l">
              <a:lnSpc>
                <a:spcPct val="90000"/>
              </a:lnSpc>
              <a:spcBef>
                <a:spcPts val="1000"/>
              </a:spcBef>
              <a:spcAft>
                <a:spcPts val="0"/>
              </a:spcAft>
              <a:buClr>
                <a:schemeClr val="dk1"/>
              </a:buClr>
              <a:buSzPct val="100000"/>
              <a:buChar char="•"/>
            </a:pPr>
            <a:r>
              <a:rPr lang="en-US"/>
              <a:t>IMU:</a:t>
            </a:r>
            <a:endParaRPr/>
          </a:p>
          <a:p>
            <a:pPr indent="-228600" lvl="1" marL="685800" rtl="0" algn="l">
              <a:lnSpc>
                <a:spcPct val="90000"/>
              </a:lnSpc>
              <a:spcBef>
                <a:spcPts val="500"/>
              </a:spcBef>
              <a:spcAft>
                <a:spcPts val="0"/>
              </a:spcAft>
              <a:buClr>
                <a:schemeClr val="dk1"/>
              </a:buClr>
              <a:buSzPct val="100000"/>
              <a:buChar char="•"/>
            </a:pPr>
            <a:r>
              <a:rPr lang="en-US" sz="1600" u="sng">
                <a:solidFill>
                  <a:schemeClr val="hlink"/>
                </a:solidFill>
                <a:hlinkClick r:id="rId7"/>
              </a:rPr>
              <a:t>https://github.com/Brazilian-Institute-of-Robotics/mpu6050_driver/tree/master</a:t>
            </a:r>
            <a:endParaRPr sz="1600"/>
          </a:p>
          <a:p>
            <a:pPr indent="-228600" lvl="1" marL="685800" rtl="0" algn="l">
              <a:lnSpc>
                <a:spcPct val="90000"/>
              </a:lnSpc>
              <a:spcBef>
                <a:spcPts val="500"/>
              </a:spcBef>
              <a:spcAft>
                <a:spcPts val="0"/>
              </a:spcAft>
              <a:buClr>
                <a:schemeClr val="dk1"/>
              </a:buClr>
              <a:buSzPct val="100000"/>
              <a:buChar char="•"/>
            </a:pPr>
            <a:r>
              <a:rPr lang="en-US" sz="1600" u="sng">
                <a:solidFill>
                  <a:schemeClr val="hlink"/>
                </a:solidFill>
                <a:hlinkClick r:id="rId8"/>
              </a:rPr>
              <a:t>http://rwx.io/posts/i2c-mpu-6050/</a:t>
            </a:r>
            <a:endParaRPr sz="1600"/>
          </a:p>
          <a:p>
            <a:pPr indent="-228600" lvl="0" marL="228600" rtl="0" algn="l">
              <a:lnSpc>
                <a:spcPct val="90000"/>
              </a:lnSpc>
              <a:spcBef>
                <a:spcPts val="1000"/>
              </a:spcBef>
              <a:spcAft>
                <a:spcPts val="0"/>
              </a:spcAft>
              <a:buClr>
                <a:schemeClr val="dk1"/>
              </a:buClr>
              <a:buSzPct val="100000"/>
              <a:buChar char="•"/>
            </a:pPr>
            <a:r>
              <a:rPr lang="en-US"/>
              <a:t>Encoder:</a:t>
            </a:r>
            <a:endParaRPr/>
          </a:p>
          <a:p>
            <a:pPr indent="-228600" lvl="1" marL="685800" rtl="0" algn="l">
              <a:lnSpc>
                <a:spcPct val="90000"/>
              </a:lnSpc>
              <a:spcBef>
                <a:spcPts val="500"/>
              </a:spcBef>
              <a:spcAft>
                <a:spcPts val="0"/>
              </a:spcAft>
              <a:buClr>
                <a:schemeClr val="dk1"/>
              </a:buClr>
              <a:buSzPct val="100000"/>
              <a:buChar char="•"/>
            </a:pPr>
            <a:r>
              <a:rPr lang="en-US" sz="1700" u="sng">
                <a:solidFill>
                  <a:schemeClr val="hlink"/>
                </a:solidFill>
                <a:hlinkClick r:id="rId9"/>
              </a:rPr>
              <a:t>https://androminarobot-english.blogspot.com/2017/03/encoder-and-arduinotutorial-about-ir.html</a:t>
            </a:r>
            <a:r>
              <a:rPr lang="en-US" sz="1700"/>
              <a:t> </a:t>
            </a:r>
            <a:endParaRPr/>
          </a:p>
          <a:p>
            <a:pPr indent="-228600" lvl="1" marL="685800" rtl="0" algn="l">
              <a:lnSpc>
                <a:spcPct val="90000"/>
              </a:lnSpc>
              <a:spcBef>
                <a:spcPts val="500"/>
              </a:spcBef>
              <a:spcAft>
                <a:spcPts val="0"/>
              </a:spcAft>
              <a:buClr>
                <a:schemeClr val="dk1"/>
              </a:buClr>
              <a:buSzPct val="100000"/>
              <a:buChar char="•"/>
            </a:pPr>
            <a:r>
              <a:rPr lang="en-US" sz="1700" u="sng">
                <a:solidFill>
                  <a:schemeClr val="hlink"/>
                </a:solidFill>
                <a:hlinkClick r:id="rId10"/>
              </a:rPr>
              <a:t>https://electropeak.com/learn/interfacing-photoelectric-encoder-speed-sensor-with-arduino/#google_vignette</a:t>
            </a:r>
            <a:r>
              <a:rPr lang="en-US" sz="1700"/>
              <a:t> </a:t>
            </a:r>
            <a:endParaRPr/>
          </a:p>
          <a:p>
            <a:pPr indent="-228600" lvl="1" marL="685800" rtl="0" algn="l">
              <a:lnSpc>
                <a:spcPct val="90000"/>
              </a:lnSpc>
              <a:spcBef>
                <a:spcPts val="500"/>
              </a:spcBef>
              <a:spcAft>
                <a:spcPts val="0"/>
              </a:spcAft>
              <a:buClr>
                <a:schemeClr val="dk1"/>
              </a:buClr>
              <a:buSzPct val="100000"/>
              <a:buChar char="•"/>
            </a:pPr>
            <a:r>
              <a:rPr lang="en-US" sz="1700" u="sng">
                <a:solidFill>
                  <a:schemeClr val="hlink"/>
                </a:solidFill>
                <a:hlinkClick r:id="rId11"/>
              </a:rPr>
              <a:t>https://srituhobby.com/ir-infrared-speed-sensor-with-arduino-how-does-work-ir-speed-sensor/#google_vignette</a:t>
            </a:r>
            <a:r>
              <a:rPr lang="en-US" sz="1700"/>
              <a:t> </a:t>
            </a:r>
            <a:endParaRPr/>
          </a:p>
          <a:p>
            <a:pPr indent="-228600" lvl="1" marL="685800" rtl="0" algn="l">
              <a:lnSpc>
                <a:spcPct val="90000"/>
              </a:lnSpc>
              <a:spcBef>
                <a:spcPts val="500"/>
              </a:spcBef>
              <a:spcAft>
                <a:spcPts val="0"/>
              </a:spcAft>
              <a:buClr>
                <a:schemeClr val="dk1"/>
              </a:buClr>
              <a:buSzPct val="100000"/>
              <a:buChar char="•"/>
            </a:pPr>
            <a:r>
              <a:rPr lang="en-US" sz="1400" u="sng">
                <a:solidFill>
                  <a:schemeClr val="hlink"/>
                </a:solidFill>
                <a:hlinkClick r:id="rId12"/>
              </a:rPr>
              <a:t>https://automaticaddison.com/how-to-publish-wheel-encoder-tick-data-using-ros-and-arduino/</a:t>
            </a:r>
            <a:r>
              <a:rPr lang="en-US" sz="1400"/>
              <a:t> </a:t>
            </a:r>
            <a:endParaRPr sz="1600"/>
          </a:p>
          <a:p>
            <a:pPr indent="-228600" lvl="1" marL="685800" rtl="0" algn="l">
              <a:lnSpc>
                <a:spcPct val="90000"/>
              </a:lnSpc>
              <a:spcBef>
                <a:spcPts val="500"/>
              </a:spcBef>
              <a:spcAft>
                <a:spcPts val="0"/>
              </a:spcAft>
              <a:buClr>
                <a:schemeClr val="dk1"/>
              </a:buClr>
              <a:buSzPct val="100000"/>
              <a:buChar char="•"/>
            </a:pPr>
            <a:r>
              <a:rPr lang="en-US" sz="1400" u="sng">
                <a:solidFill>
                  <a:schemeClr val="hlink"/>
                </a:solidFill>
                <a:hlinkClick r:id="rId13"/>
              </a:rPr>
              <a:t>https://get-help.theconstruct.ai/t/convert-encoder-data-to-nav-msgs-odometery/24405/4</a:t>
            </a:r>
            <a:r>
              <a:rPr lang="en-US" sz="1400"/>
              <a:t> </a:t>
            </a:r>
            <a:endParaRPr/>
          </a:p>
          <a:p>
            <a:pPr indent="-228600" lvl="1" marL="685800" rtl="0" algn="l">
              <a:lnSpc>
                <a:spcPct val="90000"/>
              </a:lnSpc>
              <a:spcBef>
                <a:spcPts val="500"/>
              </a:spcBef>
              <a:spcAft>
                <a:spcPts val="0"/>
              </a:spcAft>
              <a:buClr>
                <a:schemeClr val="dk1"/>
              </a:buClr>
              <a:buSzPct val="100000"/>
              <a:buChar char="•"/>
            </a:pPr>
            <a:r>
              <a:rPr lang="en-US" sz="1400" u="sng">
                <a:solidFill>
                  <a:schemeClr val="hlink"/>
                </a:solidFill>
                <a:hlinkClick r:id="rId14"/>
              </a:rPr>
              <a:t>https://answers.ros.org/question/326434/how-to-compute-odometry-from-encoder-ticks/</a:t>
            </a:r>
            <a:r>
              <a:rPr lang="en-US" sz="1400"/>
              <a:t> </a:t>
            </a:r>
            <a:endParaRPr/>
          </a:p>
          <a:p>
            <a:pPr indent="-228600" lvl="0" marL="228600" rtl="0" algn="l">
              <a:lnSpc>
                <a:spcPct val="90000"/>
              </a:lnSpc>
              <a:spcBef>
                <a:spcPts val="1000"/>
              </a:spcBef>
              <a:spcAft>
                <a:spcPts val="0"/>
              </a:spcAft>
              <a:buClr>
                <a:schemeClr val="dk1"/>
              </a:buClr>
              <a:buSzPct val="100000"/>
              <a:buChar char="•"/>
            </a:pPr>
            <a:r>
              <a:rPr lang="en-US"/>
              <a:t>Lidar:</a:t>
            </a:r>
            <a:endParaRPr/>
          </a:p>
          <a:p>
            <a:pPr indent="-228600" lvl="1" marL="685800" rtl="0" algn="l">
              <a:lnSpc>
                <a:spcPct val="90000"/>
              </a:lnSpc>
              <a:spcBef>
                <a:spcPts val="500"/>
              </a:spcBef>
              <a:spcAft>
                <a:spcPts val="0"/>
              </a:spcAft>
              <a:buClr>
                <a:schemeClr val="dk1"/>
              </a:buClr>
              <a:buSzPct val="100000"/>
              <a:buChar char="•"/>
            </a:pPr>
            <a:r>
              <a:rPr lang="en-US" sz="1900" u="sng">
                <a:solidFill>
                  <a:schemeClr val="hlink"/>
                </a:solidFill>
                <a:hlinkClick r:id="rId15"/>
              </a:rPr>
              <a:t>https://www.youtube.com/watch?v=XyGZpgFQKAo</a:t>
            </a:r>
            <a:r>
              <a:rPr lang="en-US" sz="1900"/>
              <a:t> </a:t>
            </a:r>
            <a:endParaRPr/>
          </a:p>
          <a:p>
            <a:pPr indent="-104140" lvl="0" marL="228600" rtl="0" algn="l">
              <a:lnSpc>
                <a:spcPct val="90000"/>
              </a:lnSpc>
              <a:spcBef>
                <a:spcPts val="1000"/>
              </a:spcBef>
              <a:spcAft>
                <a:spcPts val="0"/>
              </a:spcAft>
              <a:buClr>
                <a:schemeClr val="dk1"/>
              </a:buClr>
              <a:buSzPct val="100000"/>
              <a:buNone/>
            </a:pPr>
            <a:r>
              <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466" name="Google Shape;466;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https://automaticaddison.com/how-to-set-up-the-ros-navigation-stack-on-a-robot/#Base_Controller</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https://automaticaddison.com/how-to-control-a-robots-velocity-remotely-using-ros/</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5"/>
              </a:rPr>
              <a:t>https://automaticaddison.com/how-to-publish-wheel-odometry-information-over-ros/</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6"/>
              </a:rPr>
              <a:t>https://automaticaddison.com/how-to-publish-wheel-encoder-tick-data-using-ros-and-arduino/</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7"/>
              </a:rPr>
              <a:t>https://wiki.ros.org/robot_pose_ekf</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5"/>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Motors</a:t>
            </a:r>
            <a:endParaRPr/>
          </a:p>
        </p:txBody>
      </p:sp>
      <p:sp>
        <p:nvSpPr>
          <p:cNvPr id="123" name="Google Shape;123;p5"/>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4" name="Google Shape;124;p5"/>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We are using L298 motor driver </a:t>
            </a:r>
            <a:endParaRPr/>
          </a:p>
          <a:p>
            <a:pPr indent="-228600" lvl="0" marL="228600" rtl="0" algn="l">
              <a:lnSpc>
                <a:spcPct val="90000"/>
              </a:lnSpc>
              <a:spcBef>
                <a:spcPts val="1000"/>
              </a:spcBef>
              <a:spcAft>
                <a:spcPts val="0"/>
              </a:spcAft>
              <a:buClr>
                <a:schemeClr val="dk1"/>
              </a:buClr>
              <a:buSzPts val="2200"/>
              <a:buChar char="•"/>
            </a:pPr>
            <a:r>
              <a:rPr lang="en-US" sz="2200"/>
              <a:t>It has 2 pins for each motor and 1 pin to control speed</a:t>
            </a:r>
            <a:endParaRPr/>
          </a:p>
          <a:p>
            <a:pPr indent="-228600" lvl="0" marL="228600" rtl="0" algn="l">
              <a:lnSpc>
                <a:spcPct val="90000"/>
              </a:lnSpc>
              <a:spcBef>
                <a:spcPts val="1000"/>
              </a:spcBef>
              <a:spcAft>
                <a:spcPts val="0"/>
              </a:spcAft>
              <a:buClr>
                <a:schemeClr val="dk1"/>
              </a:buClr>
              <a:buSzPts val="2200"/>
              <a:buChar char="•"/>
            </a:pPr>
            <a:r>
              <a:rPr lang="en-US" sz="2200"/>
              <a:t>We will first test it with Arduino and drive forward and backward</a:t>
            </a:r>
            <a:endParaRPr/>
          </a:p>
          <a:p>
            <a:pPr indent="-228600" lvl="0" marL="228600" rtl="0" algn="l">
              <a:lnSpc>
                <a:spcPct val="90000"/>
              </a:lnSpc>
              <a:spcBef>
                <a:spcPts val="1000"/>
              </a:spcBef>
              <a:spcAft>
                <a:spcPts val="0"/>
              </a:spcAft>
              <a:buClr>
                <a:schemeClr val="dk1"/>
              </a:buClr>
              <a:buSzPts val="2200"/>
              <a:buChar char="•"/>
            </a:pPr>
            <a:r>
              <a:rPr lang="en-US" sz="2200"/>
              <a:t>Then we will use ROSserial and control the motors through cmd_vel</a:t>
            </a:r>
            <a:endParaRPr/>
          </a:p>
        </p:txBody>
      </p:sp>
      <p:pic>
        <p:nvPicPr>
          <p:cNvPr id="125" name="Google Shape;125;p5"/>
          <p:cNvPicPr preferRelativeResize="0"/>
          <p:nvPr/>
        </p:nvPicPr>
        <p:blipFill rotWithShape="1">
          <a:blip r:embed="rId3">
            <a:alphaModFix/>
          </a:blip>
          <a:srcRect b="0" l="0" r="0" t="0"/>
          <a:stretch/>
        </p:blipFill>
        <p:spPr>
          <a:xfrm>
            <a:off x="6492812" y="640080"/>
            <a:ext cx="4671440" cy="557784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Codes </a:t>
            </a:r>
            <a:endParaRPr/>
          </a:p>
        </p:txBody>
      </p:sp>
      <p:sp>
        <p:nvSpPr>
          <p:cNvPr id="472" name="Google Shape;472;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Codes are available here:</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3"/>
              </a:rPr>
              <a:t>https://github.com/mariam1378/Autonomous-mobile-robot/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6"/>
          <p:cNvSpPr txBox="1"/>
          <p:nvPr>
            <p:ph type="title"/>
          </p:nvPr>
        </p:nvSpPr>
        <p:spPr>
          <a:xfrm>
            <a:off x="630936" y="457200"/>
            <a:ext cx="4343400" cy="19293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Code for testing</a:t>
            </a:r>
            <a:endParaRPr/>
          </a:p>
        </p:txBody>
      </p:sp>
      <p:sp>
        <p:nvSpPr>
          <p:cNvPr id="132" name="Google Shape;132;p6"/>
          <p:cNvSpPr/>
          <p:nvPr/>
        </p:nvSpPr>
        <p:spPr>
          <a:xfrm rot="5400000">
            <a:off x="4471415" y="1412748"/>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3" name="Google Shape;133;p6"/>
          <p:cNvSpPr txBox="1"/>
          <p:nvPr>
            <p:ph idx="1" type="body"/>
          </p:nvPr>
        </p:nvSpPr>
        <p:spPr>
          <a:xfrm>
            <a:off x="5541263" y="457200"/>
            <a:ext cx="6007608" cy="192938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This code is to test the motors with Arduino and drive forward and backward</a:t>
            </a:r>
            <a:endParaRPr/>
          </a:p>
          <a:p>
            <a:pPr indent="-88900" lvl="0" marL="228600" rtl="0" algn="l">
              <a:lnSpc>
                <a:spcPct val="90000"/>
              </a:lnSpc>
              <a:spcBef>
                <a:spcPts val="1000"/>
              </a:spcBef>
              <a:spcAft>
                <a:spcPts val="0"/>
              </a:spcAft>
              <a:buClr>
                <a:schemeClr val="dk1"/>
              </a:buClr>
              <a:buSzPts val="2200"/>
              <a:buNone/>
            </a:pPr>
            <a:r>
              <a:t/>
            </a:r>
            <a:endParaRPr sz="2200"/>
          </a:p>
        </p:txBody>
      </p:sp>
      <p:pic>
        <p:nvPicPr>
          <p:cNvPr id="134" name="Google Shape;134;p6"/>
          <p:cNvPicPr preferRelativeResize="0"/>
          <p:nvPr/>
        </p:nvPicPr>
        <p:blipFill rotWithShape="1">
          <a:blip r:embed="rId3">
            <a:alphaModFix/>
          </a:blip>
          <a:srcRect b="0" l="0" r="0" t="2023"/>
          <a:stretch/>
        </p:blipFill>
        <p:spPr>
          <a:xfrm>
            <a:off x="1804090" y="2569464"/>
            <a:ext cx="2792620" cy="3678936"/>
          </a:xfrm>
          <a:prstGeom prst="rect">
            <a:avLst/>
          </a:prstGeom>
          <a:noFill/>
          <a:ln>
            <a:noFill/>
          </a:ln>
        </p:spPr>
      </p:pic>
      <p:pic>
        <p:nvPicPr>
          <p:cNvPr id="135" name="Google Shape;135;p6"/>
          <p:cNvPicPr preferRelativeResize="0"/>
          <p:nvPr/>
        </p:nvPicPr>
        <p:blipFill rotWithShape="1">
          <a:blip r:embed="rId4">
            <a:alphaModFix/>
          </a:blip>
          <a:srcRect b="0" l="0" r="0" t="0"/>
          <a:stretch/>
        </p:blipFill>
        <p:spPr>
          <a:xfrm>
            <a:off x="7427424" y="2569464"/>
            <a:ext cx="3122255" cy="36789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 name="Google Shape;141;p7"/>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Play"/>
              <a:buNone/>
            </a:pPr>
            <a:r>
              <a:rPr lang="en-US" sz="5000"/>
              <a:t>Controlling using ROSSERIAL:</a:t>
            </a:r>
            <a:endParaRPr/>
          </a:p>
        </p:txBody>
      </p:sp>
      <p:sp>
        <p:nvSpPr>
          <p:cNvPr id="142" name="Google Shape;142;p7"/>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 name="Google Shape;143;p7"/>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For controlling the motors with raspberry PI we will have to setup ROSserial </a:t>
            </a:r>
            <a:endParaRPr/>
          </a:p>
          <a:p>
            <a:pPr indent="-228600" lvl="0" marL="228600" rtl="0" algn="l">
              <a:lnSpc>
                <a:spcPct val="90000"/>
              </a:lnSpc>
              <a:spcBef>
                <a:spcPts val="1000"/>
              </a:spcBef>
              <a:spcAft>
                <a:spcPts val="0"/>
              </a:spcAft>
              <a:buClr>
                <a:schemeClr val="dk1"/>
              </a:buClr>
              <a:buSzPts val="1700"/>
              <a:buChar char="•"/>
            </a:pPr>
            <a:r>
              <a:rPr lang="en-US" sz="1700"/>
              <a:t>ROSserial is a protocol that enables communication between microcontrollers (like Arduino) and ROS over serial links, facilitating the exchange of ROS messages and services.</a:t>
            </a:r>
            <a:endParaRPr/>
          </a:p>
          <a:p>
            <a:pPr indent="-228600" lvl="0" marL="228600" rtl="0" algn="l">
              <a:lnSpc>
                <a:spcPct val="90000"/>
              </a:lnSpc>
              <a:spcBef>
                <a:spcPts val="1000"/>
              </a:spcBef>
              <a:spcAft>
                <a:spcPts val="0"/>
              </a:spcAft>
              <a:buClr>
                <a:schemeClr val="dk1"/>
              </a:buClr>
              <a:buSzPts val="1700"/>
              <a:buChar char="•"/>
            </a:pPr>
            <a:r>
              <a:rPr b="0" i="0" lang="en-US" sz="1700">
                <a:highlight>
                  <a:srgbClr val="FFFFFF"/>
                </a:highlight>
                <a:latin typeface="Arial"/>
                <a:ea typeface="Arial"/>
                <a:cs typeface="Arial"/>
                <a:sym typeface="Arial"/>
              </a:rPr>
              <a:t>To install rosserial on ROS noetic, type:</a:t>
            </a:r>
            <a:endParaRPr/>
          </a:p>
          <a:p>
            <a:pPr indent="-228600" lvl="1" marL="685800" rtl="0" algn="l">
              <a:lnSpc>
                <a:spcPct val="90000"/>
              </a:lnSpc>
              <a:spcBef>
                <a:spcPts val="500"/>
              </a:spcBef>
              <a:spcAft>
                <a:spcPts val="0"/>
              </a:spcAft>
              <a:buClr>
                <a:schemeClr val="dk1"/>
              </a:buClr>
              <a:buSzPts val="1700"/>
              <a:buChar char="•"/>
            </a:pPr>
            <a:r>
              <a:rPr b="0" i="0" lang="en-US" sz="1700">
                <a:highlight>
                  <a:srgbClr val="FFFFFF"/>
                </a:highlight>
                <a:latin typeface="Arial"/>
                <a:ea typeface="Arial"/>
                <a:cs typeface="Arial"/>
                <a:sym typeface="Arial"/>
              </a:rPr>
              <a:t>sudo apt-get install ros-noetic-rosserial</a:t>
            </a:r>
            <a:endParaRPr b="0" i="0" sz="1700">
              <a:highlight>
                <a:srgbClr val="FFFFFF"/>
              </a:highlight>
              <a:latin typeface="Source Code Pro"/>
              <a:ea typeface="Source Code Pro"/>
              <a:cs typeface="Source Code Pro"/>
              <a:sym typeface="Source Code Pro"/>
            </a:endParaRPr>
          </a:p>
          <a:p>
            <a:pPr indent="-228600" lvl="0" marL="228600" rtl="0" algn="l">
              <a:lnSpc>
                <a:spcPct val="90000"/>
              </a:lnSpc>
              <a:spcBef>
                <a:spcPts val="1000"/>
              </a:spcBef>
              <a:spcAft>
                <a:spcPts val="0"/>
              </a:spcAft>
              <a:buClr>
                <a:schemeClr val="dk1"/>
              </a:buClr>
              <a:buSzPts val="1700"/>
              <a:buChar char="•"/>
            </a:pPr>
            <a:r>
              <a:rPr b="0" i="0" lang="en-US" sz="1700">
                <a:highlight>
                  <a:srgbClr val="FFFFFF"/>
                </a:highlight>
                <a:latin typeface="Arial"/>
                <a:ea typeface="Arial"/>
                <a:cs typeface="Arial"/>
                <a:sym typeface="Arial"/>
              </a:rPr>
              <a:t>Clone the source code in your workspace:</a:t>
            </a:r>
            <a:endParaRPr/>
          </a:p>
          <a:p>
            <a:pPr indent="-228600" lvl="1" marL="685800" rtl="0" algn="l">
              <a:lnSpc>
                <a:spcPct val="90000"/>
              </a:lnSpc>
              <a:spcBef>
                <a:spcPts val="500"/>
              </a:spcBef>
              <a:spcAft>
                <a:spcPts val="0"/>
              </a:spcAft>
              <a:buClr>
                <a:schemeClr val="dk1"/>
              </a:buClr>
              <a:buSzPts val="1700"/>
              <a:buChar char="•"/>
            </a:pPr>
            <a:r>
              <a:rPr b="0" i="0" lang="en-US" sz="1700">
                <a:highlight>
                  <a:srgbClr val="FFFCD3"/>
                </a:highlight>
                <a:latin typeface="Arial"/>
                <a:ea typeface="Arial"/>
                <a:cs typeface="Arial"/>
                <a:sym typeface="Arial"/>
              </a:rPr>
              <a:t>git clone https://github.com/ros-drivers/rosserial.git</a:t>
            </a:r>
            <a:endParaRPr b="0" i="0" sz="1700">
              <a:highlight>
                <a:srgbClr val="FFFCD3"/>
              </a:highlight>
              <a:latin typeface="Source Code Pro"/>
              <a:ea typeface="Source Code Pro"/>
              <a:cs typeface="Source Code Pro"/>
              <a:sym typeface="Source Code Pro"/>
            </a:endParaRPr>
          </a:p>
          <a:p>
            <a:pPr indent="-228600" lvl="0" marL="228600" rtl="0" algn="l">
              <a:lnSpc>
                <a:spcPct val="90000"/>
              </a:lnSpc>
              <a:spcBef>
                <a:spcPts val="1000"/>
              </a:spcBef>
              <a:spcAft>
                <a:spcPts val="0"/>
              </a:spcAft>
              <a:buClr>
                <a:schemeClr val="dk1"/>
              </a:buClr>
              <a:buSzPts val="1700"/>
              <a:buChar char="•"/>
            </a:pPr>
            <a:r>
              <a:rPr lang="en-US" sz="1700">
                <a:highlight>
                  <a:srgbClr val="FFFFFF"/>
                </a:highlight>
                <a:latin typeface="Arial"/>
                <a:ea typeface="Arial"/>
                <a:cs typeface="Arial"/>
                <a:sym typeface="Arial"/>
              </a:rPr>
              <a:t>Then </a:t>
            </a:r>
            <a:r>
              <a:rPr b="0" i="0" lang="en-US" sz="1700">
                <a:highlight>
                  <a:srgbClr val="FFFFFF"/>
                </a:highlight>
                <a:latin typeface="Arial"/>
                <a:ea typeface="Arial"/>
                <a:cs typeface="Arial"/>
                <a:sym typeface="Arial"/>
              </a:rPr>
              <a:t>build the package using “</a:t>
            </a:r>
            <a:r>
              <a:rPr b="0" i="0" lang="en-US" sz="1700">
                <a:highlight>
                  <a:srgbClr val="FFFCD3"/>
                </a:highlight>
                <a:latin typeface="Arial"/>
                <a:ea typeface="Arial"/>
                <a:cs typeface="Arial"/>
                <a:sym typeface="Arial"/>
              </a:rPr>
              <a:t>catkin_make “</a:t>
            </a:r>
            <a:endParaRPr b="0" i="0" sz="1700">
              <a:highlight>
                <a:srgbClr val="FFFCD3"/>
              </a:highlight>
              <a:latin typeface="Source Code Pro"/>
              <a:ea typeface="Source Code Pro"/>
              <a:cs typeface="Source Code Pro"/>
              <a:sym typeface="Source Code Pro"/>
            </a:endParaRPr>
          </a:p>
          <a:p>
            <a:pPr indent="-120650" lvl="0" marL="228600" rtl="0" algn="l">
              <a:lnSpc>
                <a:spcPct val="90000"/>
              </a:lnSpc>
              <a:spcBef>
                <a:spcPts val="1000"/>
              </a:spcBef>
              <a:spcAft>
                <a:spcPts val="0"/>
              </a:spcAft>
              <a:buClr>
                <a:schemeClr val="dk1"/>
              </a:buClr>
              <a:buSzPts val="1700"/>
              <a:buNone/>
            </a:pPr>
            <a:r>
              <a:t/>
            </a:r>
            <a:endParaRPr sz="1700"/>
          </a:p>
        </p:txBody>
      </p:sp>
      <p:pic>
        <p:nvPicPr>
          <p:cNvPr id="144" name="Google Shape;144;p7"/>
          <p:cNvPicPr preferRelativeResize="0"/>
          <p:nvPr/>
        </p:nvPicPr>
        <p:blipFill rotWithShape="1">
          <a:blip r:embed="rId3">
            <a:alphaModFix/>
          </a:blip>
          <a:srcRect b="0" l="0" r="0" t="0"/>
          <a:stretch/>
        </p:blipFill>
        <p:spPr>
          <a:xfrm>
            <a:off x="6099048" y="2391796"/>
            <a:ext cx="5458968" cy="20744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 name="Google Shape;150;p8"/>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oppins"/>
              <a:buNone/>
            </a:pPr>
            <a:r>
              <a:rPr b="1" i="0" lang="en-US" sz="4200">
                <a:highlight>
                  <a:srgbClr val="FFFFFF"/>
                </a:highlight>
                <a:latin typeface="Poppins"/>
                <a:ea typeface="Poppins"/>
                <a:cs typeface="Poppins"/>
                <a:sym typeface="Poppins"/>
              </a:rPr>
              <a:t>Setup ros_lib into Arduino IDE</a:t>
            </a:r>
            <a:endParaRPr sz="4200"/>
          </a:p>
        </p:txBody>
      </p:sp>
      <p:sp>
        <p:nvSpPr>
          <p:cNvPr id="151" name="Google Shape;151;p8"/>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8"/>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200"/>
              <a:buChar char="•"/>
            </a:pPr>
            <a:r>
              <a:rPr b="0" i="0" lang="en-US" sz="2200">
                <a:highlight>
                  <a:srgbClr val="FFFFFF"/>
                </a:highlight>
                <a:latin typeface="Arial"/>
                <a:ea typeface="Arial"/>
                <a:cs typeface="Arial"/>
                <a:sym typeface="Arial"/>
              </a:rPr>
              <a:t>For Arduino to be able to communicate with ROS, ros_lib must be installed. The next steps will guide you through this.</a:t>
            </a:r>
            <a:endParaRPr/>
          </a:p>
          <a:p>
            <a:pPr indent="-228600" lvl="1" marL="685800" rtl="0" algn="l">
              <a:lnSpc>
                <a:spcPct val="90000"/>
              </a:lnSpc>
              <a:spcBef>
                <a:spcPts val="500"/>
              </a:spcBef>
              <a:spcAft>
                <a:spcPts val="0"/>
              </a:spcAft>
              <a:buClr>
                <a:schemeClr val="dk1"/>
              </a:buClr>
              <a:buSzPts val="2200"/>
              <a:buChar char="•"/>
            </a:pPr>
            <a:r>
              <a:rPr b="0" i="0" lang="en-US" sz="2200">
                <a:highlight>
                  <a:srgbClr val="FFFFFF"/>
                </a:highlight>
                <a:latin typeface="Arial"/>
                <a:ea typeface="Arial"/>
                <a:cs typeface="Arial"/>
                <a:sym typeface="Arial"/>
              </a:rPr>
              <a:t>In your Arduino environment go to file-&gt; preferences. For sketchbook location, look for libraries folder -create it yourself in case you can’t find it –</a:t>
            </a:r>
            <a:endParaRPr/>
          </a:p>
          <a:p>
            <a:pPr indent="-88900" lvl="0" marL="228600" rtl="0" algn="l">
              <a:lnSpc>
                <a:spcPct val="90000"/>
              </a:lnSpc>
              <a:spcBef>
                <a:spcPts val="1000"/>
              </a:spcBef>
              <a:spcAft>
                <a:spcPts val="0"/>
              </a:spcAft>
              <a:buClr>
                <a:schemeClr val="dk1"/>
              </a:buClr>
              <a:buSzPts val="2200"/>
              <a:buNone/>
            </a:pPr>
            <a:r>
              <a:t/>
            </a:r>
            <a:endParaRPr sz="2200"/>
          </a:p>
        </p:txBody>
      </p:sp>
      <p:pic>
        <p:nvPicPr>
          <p:cNvPr id="153" name="Google Shape;153;p8"/>
          <p:cNvPicPr preferRelativeResize="0"/>
          <p:nvPr/>
        </p:nvPicPr>
        <p:blipFill rotWithShape="1">
          <a:blip r:embed="rId3">
            <a:alphaModFix/>
          </a:blip>
          <a:srcRect b="0" l="0" r="0" t="0"/>
          <a:stretch/>
        </p:blipFill>
        <p:spPr>
          <a:xfrm>
            <a:off x="6099048" y="1525185"/>
            <a:ext cx="5458968" cy="38076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159" name="Google Shape;159;p9"/>
          <p:cNvSpPr txBox="1"/>
          <p:nvPr>
            <p:ph idx="1" type="body"/>
          </p:nvPr>
        </p:nvSpPr>
        <p:spPr>
          <a:xfrm>
            <a:off x="838200" y="1825625"/>
            <a:ext cx="724391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C2F34"/>
              </a:buClr>
              <a:buSzPts val="2800"/>
              <a:buFont typeface="Arial"/>
              <a:buChar char="•"/>
            </a:pPr>
            <a:r>
              <a:rPr b="0" i="0" lang="en-US">
                <a:solidFill>
                  <a:srgbClr val="2C2F34"/>
                </a:solidFill>
                <a:highlight>
                  <a:srgbClr val="FFFFFF"/>
                </a:highlight>
                <a:latin typeface="Arial"/>
                <a:ea typeface="Arial"/>
                <a:cs typeface="Arial"/>
                <a:sym typeface="Arial"/>
              </a:rPr>
              <a:t>Now, in the terminal, type:</a:t>
            </a:r>
            <a:endParaRPr/>
          </a:p>
          <a:p>
            <a:pPr indent="-228600" lvl="1" marL="685800" rtl="0" algn="l">
              <a:lnSpc>
                <a:spcPct val="90000"/>
              </a:lnSpc>
              <a:spcBef>
                <a:spcPts val="500"/>
              </a:spcBef>
              <a:spcAft>
                <a:spcPts val="0"/>
              </a:spcAft>
              <a:buClr>
                <a:srgbClr val="000000"/>
              </a:buClr>
              <a:buSzPts val="2400"/>
              <a:buChar char="•"/>
            </a:pPr>
            <a:r>
              <a:rPr b="0" i="0" lang="en-US">
                <a:solidFill>
                  <a:srgbClr val="000000"/>
                </a:solidFill>
                <a:highlight>
                  <a:srgbClr val="FFFFFF"/>
                </a:highlight>
                <a:latin typeface="Arial"/>
                <a:ea typeface="Arial"/>
                <a:cs typeface="Arial"/>
                <a:sym typeface="Arial"/>
              </a:rPr>
              <a:t>roscore</a:t>
            </a:r>
            <a:endParaRPr b="0" i="0">
              <a:solidFill>
                <a:srgbClr val="AAAAAA"/>
              </a:solidFill>
              <a:highlight>
                <a:srgbClr val="FFFFFF"/>
              </a:highlight>
              <a:latin typeface="Source Code Pro"/>
              <a:ea typeface="Source Code Pro"/>
              <a:cs typeface="Source Code Pro"/>
              <a:sym typeface="Source Code Pro"/>
            </a:endParaRPr>
          </a:p>
          <a:p>
            <a:pPr indent="-228600" lvl="0" marL="228600" rtl="0" algn="l">
              <a:lnSpc>
                <a:spcPct val="90000"/>
              </a:lnSpc>
              <a:spcBef>
                <a:spcPts val="1000"/>
              </a:spcBef>
              <a:spcAft>
                <a:spcPts val="0"/>
              </a:spcAft>
              <a:buClr>
                <a:srgbClr val="2C2F34"/>
              </a:buClr>
              <a:buSzPts val="2800"/>
              <a:buFont typeface="Arial"/>
              <a:buChar char="•"/>
            </a:pPr>
            <a:r>
              <a:rPr b="0" i="0" lang="en-US">
                <a:solidFill>
                  <a:srgbClr val="2C2F34"/>
                </a:solidFill>
                <a:highlight>
                  <a:srgbClr val="FFFFFF"/>
                </a:highlight>
                <a:latin typeface="Arial"/>
                <a:ea typeface="Arial"/>
                <a:cs typeface="Arial"/>
                <a:sym typeface="Arial"/>
              </a:rPr>
              <a:t>In a new terminal, use rosrun command to generate ros_lib:</a:t>
            </a:r>
            <a:endParaRPr/>
          </a:p>
          <a:p>
            <a:pPr indent="-228600" lvl="1" marL="685800" rtl="0" algn="l">
              <a:lnSpc>
                <a:spcPct val="90000"/>
              </a:lnSpc>
              <a:spcBef>
                <a:spcPts val="500"/>
              </a:spcBef>
              <a:spcAft>
                <a:spcPts val="0"/>
              </a:spcAft>
              <a:buClr>
                <a:srgbClr val="000000"/>
              </a:buClr>
              <a:buSzPts val="2400"/>
              <a:buChar char="•"/>
            </a:pPr>
            <a:r>
              <a:rPr b="0" i="0" lang="en-US">
                <a:solidFill>
                  <a:srgbClr val="000000"/>
                </a:solidFill>
                <a:highlight>
                  <a:srgbClr val="FFFFFF"/>
                </a:highlight>
                <a:latin typeface="Arial"/>
                <a:ea typeface="Arial"/>
                <a:cs typeface="Arial"/>
                <a:sym typeface="Arial"/>
              </a:rPr>
              <a:t>rosrun rosserial_arduino make_library.py</a:t>
            </a:r>
            <a:endParaRPr b="0" i="0">
              <a:solidFill>
                <a:srgbClr val="AAAAAA"/>
              </a:solidFill>
              <a:highlight>
                <a:srgbClr val="FFFFFF"/>
              </a:highlight>
              <a:latin typeface="Source Code Pro"/>
              <a:ea typeface="Source Code Pro"/>
              <a:cs typeface="Source Code Pro"/>
              <a:sym typeface="Source Code Pro"/>
            </a:endParaRPr>
          </a:p>
          <a:p>
            <a:pPr indent="-228600" lvl="0" marL="228600" rtl="0" algn="l">
              <a:lnSpc>
                <a:spcPct val="90000"/>
              </a:lnSpc>
              <a:spcBef>
                <a:spcPts val="1000"/>
              </a:spcBef>
              <a:spcAft>
                <a:spcPts val="0"/>
              </a:spcAft>
              <a:buClr>
                <a:srgbClr val="2C2F34"/>
              </a:buClr>
              <a:buSzPts val="2800"/>
              <a:buChar char="•"/>
            </a:pPr>
            <a:r>
              <a:rPr b="0" i="0" lang="en-US">
                <a:solidFill>
                  <a:srgbClr val="2C2F34"/>
                </a:solidFill>
                <a:highlight>
                  <a:srgbClr val="FFFFFF"/>
                </a:highlight>
                <a:latin typeface="Arial"/>
                <a:ea typeface="Arial"/>
                <a:cs typeface="Arial"/>
                <a:sym typeface="Arial"/>
              </a:rPr>
              <a:t>You can see ros_lib included in your custom libraries list</a:t>
            </a:r>
            <a:endParaRPr/>
          </a:p>
          <a:p>
            <a:pPr indent="0" lvl="0" marL="0" rtl="0" algn="l">
              <a:lnSpc>
                <a:spcPct val="90000"/>
              </a:lnSpc>
              <a:spcBef>
                <a:spcPts val="1000"/>
              </a:spcBef>
              <a:spcAft>
                <a:spcPts val="0"/>
              </a:spcAft>
              <a:buClr>
                <a:schemeClr val="dk1"/>
              </a:buClr>
              <a:buSzPts val="2800"/>
              <a:buNone/>
            </a:pPr>
            <a:r>
              <a:t/>
            </a:r>
            <a:endParaRPr/>
          </a:p>
        </p:txBody>
      </p:sp>
      <p:pic>
        <p:nvPicPr>
          <p:cNvPr id="160" name="Google Shape;160;p9"/>
          <p:cNvPicPr preferRelativeResize="0"/>
          <p:nvPr/>
        </p:nvPicPr>
        <p:blipFill rotWithShape="1">
          <a:blip r:embed="rId3">
            <a:alphaModFix/>
          </a:blip>
          <a:srcRect b="0" l="0" r="0" t="0"/>
          <a:stretch/>
        </p:blipFill>
        <p:spPr>
          <a:xfrm>
            <a:off x="8491230" y="1825625"/>
            <a:ext cx="3114675" cy="437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2024-05-29T11:28:40Z</dcterms:created>
  <dc:creator>Mariam Hussien Ali Hussien</dc:creator>
</cp:coreProperties>
</file>